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48" r:id="rId2"/>
    <p:sldId id="367" r:id="rId3"/>
    <p:sldId id="349" r:id="rId4"/>
    <p:sldId id="359" r:id="rId5"/>
    <p:sldId id="350" r:id="rId6"/>
    <p:sldId id="352" r:id="rId7"/>
    <p:sldId id="353" r:id="rId8"/>
    <p:sldId id="354" r:id="rId9"/>
    <p:sldId id="362" r:id="rId10"/>
    <p:sldId id="355" r:id="rId11"/>
    <p:sldId id="356" r:id="rId12"/>
    <p:sldId id="357" r:id="rId13"/>
    <p:sldId id="369" r:id="rId14"/>
    <p:sldId id="358" r:id="rId15"/>
    <p:sldId id="360" r:id="rId16"/>
    <p:sldId id="361" r:id="rId17"/>
    <p:sldId id="370" r:id="rId18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drlanm\MONICA\JUNTAS\COMPARECENCIA%20PRESUPUESTOS%202016%20151109\EXCELL%20COMPAREC.%20PRESUPUESTO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drlanm\MONICA\JUNTAS\COMPARECENCIA%20PRESUPUESTOS%202016%20151109\EXCELL%20COMPAREC.%20PRESUPUESTO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drlanm\MONICA\JUNTAS\COMPARECENCIA%20PRESUPUESTOS%202016%20151109\EXCELL%20COMPAREC.%20PRESUPUESTO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drlanm\MONICA\JUNTAS\COMPARECENCIA%20PRESUPUESTOS%202016%20151109\EXCELL%20COMPAREC.%20PRESUPUESTO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drlanm\Desktop\EXCELL%20COMPAREC.%20PRESUPUESTO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drlanm\MONICA\JUNTAS\COMPARECENCIA%20PRESUPUESTOS%202016%20151109\EXCELL%20COMPAREC.%20PRESUPUESTO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drlanm\Desktop\EXCELL%20COMPAREC.%20PRESUPUESTO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drlanm\MONICA\JUNTAS\COMPARECENCIA%20PRESUPUESTOS%202016%20151109\EXCELL%20COMPAREC.%20PRESUPUESTO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drlanm\MONICA\JUNTAS\COMPARECENCIA%20PRESUPUESTOS%202016%20151109\EXCELL%20COMPAREC.%20PRESUPUESTO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drlanm\MONICA\JUNTAS\COMPARECENCIA%20PRESUPUESTOS%202016%20151109\EXCELL%20COMPAREC.%20PRESUPUESTO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drlanm\Desktop\EXCELL%20COMPAREC.%20PRESUPUEST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drlanm\MONICA\JUNTAS\COMPARECENCIA%20PRESUPUESTOS%202016%20151109\EXCELL%20COMPAREC.%20PRESUPUESTO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drlanm\Desktop\EXCELL%20COMPAREC.%20PRESUPUESTO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drlanm\MONICA\JUNTAS\COMPARECENCIA%20PRESUPUESTOS%202016%20151109\EXCELL%20COMPAREC.%20PRESUPUESTO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drlanm\MONICA\JUNTAS\COMPARECENCIA%20PRESUPUESTOS%202016%20151109\EXCELL%20COMPAREC.%20PRESUPUESTO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drlanm\MONICA\JUNTAS\COMPARECENCIA%20PRESUPUESTOS%202016%20151109\EXCELL%20COMPAREC.%20PRESUPUESTO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drlanm\Desktop\EXCELL%20COMPAREC.%20PRESUPUESTO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drlanm\MONICA\JUNTAS\COMPARECENCIA%20PRESUPUESTOS%202016%20151109\EXCELL%20COMPAREC.%20PRESUPUESTO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drlanm\MONICA\JUNTAS\COMPARECENCIA%20PRESUPUESTOS%202016%20151109\EXCELL%20COMPAREC.%20PRESUPUESTO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drlanm\MONICA\JUNTAS\COMPARECENCIA%20PRESUPUESTOS%202016%20151109\EXCELL%20COMPAREC.%20PRESUPUESTO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drlanm\MONICA\JUNTAS\COMPARECENCIA%20PRESUPUESTOS%202016%20151109\EXCELL%20COMPAREC.%20PRESUPUEST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drlanm\MONICA\JUNTAS\COMPARECENCIA%20PRESUPUESTOS%202016%20151109\EXCELL%20COMPAREC.%20PRESUPUEST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drlanm\MONICA\JUNTAS\COMPARECENCIA%20PRESUPUESTOS%202016%20151109\EXCELL%20COMPAREC.%20PRESUPUEST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drlanm\Desktop\EXCELL%20COMPAREC.%20PRESUPUESTO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drlanm\Desktop\EXCELL%20COMPAREC.%20PRESUPUESTO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drlanm\MONICA\JUNTAS\COMPARECENCIA%20PRESUPUESTOS%202016%20151109\EXCELL%20COMPAREC.%20PRESUPUESTO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drlanm\Desktop\EXCELL%20COMPAREC.%20PRESUPUEST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u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u-E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 sz="800"/>
                </a:pPr>
                <a:endParaRPr lang="eu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Hoja1!$B$59:$B$60</c:f>
              <c:strCache>
                <c:ptCount val="2"/>
                <c:pt idx="0">
                  <c:v>Residuos</c:v>
                </c:pt>
                <c:pt idx="1">
                  <c:v>Playas</c:v>
                </c:pt>
              </c:strCache>
            </c:strRef>
          </c:cat>
          <c:val>
            <c:numRef>
              <c:f>Hoja1!$C$59:$C$60</c:f>
              <c:numCache>
                <c:formatCode>General</c:formatCode>
                <c:ptCount val="2"/>
                <c:pt idx="0" formatCode="_(&quot;€&quot;* #,##0.00_);_(&quot;€&quot;* \(#,##0.00\);_(&quot;€&quot;* &quot;-&quot;??_);_(@_)">
                  <c:v>8623129</c:v>
                </c:pt>
                <c:pt idx="1">
                  <c:v>1816550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800">
              <a:latin typeface="Lucida Sans Unicode" panose="020B0602030504020204" pitchFamily="34" charset="0"/>
              <a:cs typeface="Lucida Sans Unicode" panose="020B0602030504020204" pitchFamily="34" charset="0"/>
            </a:defRPr>
          </a:pPr>
          <a:endParaRPr lang="eu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u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6"/>
            <c:bubble3D val="0"/>
            <c:spPr>
              <a:solidFill>
                <a:srgbClr val="92D050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Hoja1!$B$73:$B$80</c:f>
              <c:strCache>
                <c:ptCount val="8"/>
                <c:pt idx="0">
                  <c:v>Prevencion y reciclaje</c:v>
                </c:pt>
                <c:pt idx="1">
                  <c:v>PIGRUG</c:v>
                </c:pt>
                <c:pt idx="2">
                  <c:v>PTS</c:v>
                </c:pt>
                <c:pt idx="3">
                  <c:v>Estudios Epidemiologicos</c:v>
                </c:pt>
                <c:pt idx="4">
                  <c:v>Proyectos Life Neokom</c:v>
                </c:pt>
                <c:pt idx="5">
                  <c:v>Otros</c:v>
                </c:pt>
                <c:pt idx="6">
                  <c:v>Consorcio de Residuos</c:v>
                </c:pt>
                <c:pt idx="7">
                  <c:v>Cluster de reciclaje</c:v>
                </c:pt>
              </c:strCache>
            </c:strRef>
          </c:cat>
          <c:val>
            <c:numRef>
              <c:f>Hoja1!$C$73:$C$80</c:f>
              <c:numCache>
                <c:formatCode>_("€"* #,##0.00_);_("€"* \(#,##0.00\);_("€"* "-"??_);_(@_)</c:formatCode>
                <c:ptCount val="8"/>
                <c:pt idx="0">
                  <c:v>1189000</c:v>
                </c:pt>
                <c:pt idx="1">
                  <c:v>56583</c:v>
                </c:pt>
                <c:pt idx="2">
                  <c:v>25000</c:v>
                </c:pt>
                <c:pt idx="3">
                  <c:v>150000</c:v>
                </c:pt>
                <c:pt idx="4">
                  <c:v>100000</c:v>
                </c:pt>
                <c:pt idx="5">
                  <c:v>715000</c:v>
                </c:pt>
                <c:pt idx="6">
                  <c:v>6000000</c:v>
                </c:pt>
                <c:pt idx="7">
                  <c:v>234000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800">
          <a:latin typeface="Lucida Sans Unicode" panose="020B0602030504020204" pitchFamily="34" charset="0"/>
          <a:cs typeface="Lucida Sans Unicode" panose="020B0602030504020204" pitchFamily="34" charset="0"/>
        </a:defRPr>
      </a:pPr>
      <a:endParaRPr lang="eu-E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u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911876412927956E-2"/>
          <c:y val="0.19447642339752033"/>
          <c:w val="0.93076451683966044"/>
          <c:h val="0.487517230450836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Hoja1!$K$74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8.61111111111111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7774450917271037E-2"/>
                  <c:y val="4.62931143109156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Hoja1!$J$75:$J$78</c:f>
              <c:strCache>
                <c:ptCount val="4"/>
                <c:pt idx="0">
                  <c:v>Seguimiento Proyectos europeos</c:v>
                </c:pt>
                <c:pt idx="1">
                  <c:v>LIFE LEMA</c:v>
                </c:pt>
                <c:pt idx="2">
                  <c:v>Life Neokom</c:v>
                </c:pt>
                <c:pt idx="3">
                  <c:v>Est. Epidemiologicos</c:v>
                </c:pt>
              </c:strCache>
            </c:strRef>
          </c:cat>
          <c:val>
            <c:numRef>
              <c:f>Hoja1!$K$75:$K$78</c:f>
              <c:numCache>
                <c:formatCode>_("€"* #,##0.00_);_("€"* \(#,##0.00\);_("€"* "-"??_);_(@_)</c:formatCode>
                <c:ptCount val="4"/>
                <c:pt idx="0">
                  <c:v>50000</c:v>
                </c:pt>
                <c:pt idx="1">
                  <c:v>50000</c:v>
                </c:pt>
                <c:pt idx="2">
                  <c:v>100000</c:v>
                </c:pt>
                <c:pt idx="3">
                  <c:v>150000</c:v>
                </c:pt>
              </c:numCache>
            </c:numRef>
          </c:val>
        </c:ser>
        <c:ser>
          <c:idx val="1"/>
          <c:order val="1"/>
          <c:tx>
            <c:strRef>
              <c:f>Hoja1!$L$74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Hoja1!$J$75:$J$78</c:f>
              <c:strCache>
                <c:ptCount val="4"/>
                <c:pt idx="0">
                  <c:v>Seguimiento Proyectos europeos</c:v>
                </c:pt>
                <c:pt idx="1">
                  <c:v>LIFE LEMA</c:v>
                </c:pt>
                <c:pt idx="2">
                  <c:v>Life Neokom</c:v>
                </c:pt>
                <c:pt idx="3">
                  <c:v>Est. Epidemiologicos</c:v>
                </c:pt>
              </c:strCache>
            </c:strRef>
          </c:cat>
          <c:val>
            <c:numRef>
              <c:f>Hoja1!$L$75:$L$78</c:f>
              <c:numCache>
                <c:formatCode>General</c:formatCode>
                <c:ptCount val="4"/>
                <c:pt idx="2" formatCode="_(&quot;€&quot;* #,##0.00_);_(&quot;€&quot;* \(#,##0.00\);_(&quot;€&quot;* &quot;-&quot;??_);_(@_)">
                  <c:v>100000</c:v>
                </c:pt>
                <c:pt idx="3" formatCode="_(&quot;€&quot;* #,##0.00_);_(&quot;€&quot;* \(#,##0.00\);_(&quot;€&quot;* &quot;-&quot;??_);_(@_)">
                  <c:v>150000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5440256"/>
        <c:axId val="115458432"/>
      </c:barChart>
      <c:catAx>
        <c:axId val="115440256"/>
        <c:scaling>
          <c:orientation val="minMax"/>
        </c:scaling>
        <c:delete val="0"/>
        <c:axPos val="b"/>
        <c:majorTickMark val="none"/>
        <c:minorTickMark val="none"/>
        <c:tickLblPos val="nextTo"/>
        <c:crossAx val="115458432"/>
        <c:crosses val="autoZero"/>
        <c:auto val="1"/>
        <c:lblAlgn val="ctr"/>
        <c:lblOffset val="100"/>
        <c:noMultiLvlLbl val="0"/>
      </c:catAx>
      <c:valAx>
        <c:axId val="115458432"/>
        <c:scaling>
          <c:orientation val="minMax"/>
        </c:scaling>
        <c:delete val="1"/>
        <c:axPos val="l"/>
        <c:numFmt formatCode="_(&quot;€&quot;* #,##0.00_);_(&quot;€&quot;* \(#,##0.00\);_(&quot;€&quot;* &quot;-&quot;??_);_(@_)" sourceLinked="1"/>
        <c:majorTickMark val="out"/>
        <c:minorTickMark val="none"/>
        <c:tickLblPos val="nextTo"/>
        <c:crossAx val="11544025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700">
          <a:latin typeface="Lucida Sans Unicode" panose="020B0602030504020204" pitchFamily="34" charset="0"/>
          <a:cs typeface="Lucida Sans Unicode" panose="020B0602030504020204" pitchFamily="34" charset="0"/>
        </a:defRPr>
      </a:pPr>
      <a:endParaRPr lang="eu-E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u-E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800"/>
          </a:pPr>
          <a:endParaRPr lang="eu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u-E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C000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Hoja1!$B$90:$B$91</c:f>
              <c:strCache>
                <c:ptCount val="2"/>
                <c:pt idx="0">
                  <c:v>Gestion Integral</c:v>
                </c:pt>
                <c:pt idx="1">
                  <c:v>Life Litter Marine</c:v>
                </c:pt>
              </c:strCache>
            </c:strRef>
          </c:cat>
          <c:val>
            <c:numRef>
              <c:f>Hoja1!$C$90:$C$91</c:f>
              <c:numCache>
                <c:formatCode>General</c:formatCode>
                <c:ptCount val="2"/>
                <c:pt idx="0">
                  <c:v>1716550</c:v>
                </c:pt>
                <c:pt idx="1">
                  <c:v>100000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>
          <a:latin typeface="Lucida Sans Unicode" panose="020B0602030504020204" pitchFamily="34" charset="0"/>
          <a:cs typeface="Lucida Sans Unicode" panose="020B0602030504020204" pitchFamily="34" charset="0"/>
        </a:defRPr>
      </a:pPr>
      <a:endParaRPr lang="eu-E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u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800"/>
          </a:pPr>
          <a:endParaRPr lang="eu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u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800"/>
                </a:pPr>
                <a:endParaRPr lang="eu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Hoja1!$B$104:$B$107</c:f>
              <c:strCache>
                <c:ptCount val="4"/>
                <c:pt idx="0">
                  <c:v>Tokiko Agenda 21 eta eskola agenda programen ebaluazioa /     Evaluacion de Programas de Agenda Local 21 y  Agenda escolar</c:v>
                </c:pt>
                <c:pt idx="1">
                  <c:v>Tokiko Agenda 21 eta Eskolako Agenda diru laguntzak / Subvenciones Agenda Local 21 y Agenda escolar</c:v>
                </c:pt>
                <c:pt idx="2">
                  <c:v>Otros</c:v>
                </c:pt>
                <c:pt idx="3">
                  <c:v>Gipuzkoa Naturaldia</c:v>
                </c:pt>
              </c:strCache>
            </c:strRef>
          </c:cat>
          <c:val>
            <c:numRef>
              <c:f>Hoja1!$C$104:$C$107</c:f>
              <c:numCache>
                <c:formatCode>_("€"* #,##0.00_);_("€"* \(#,##0.00\);_("€"* "-"??_);_(@_)</c:formatCode>
                <c:ptCount val="4"/>
                <c:pt idx="0">
                  <c:v>140000</c:v>
                </c:pt>
                <c:pt idx="1">
                  <c:v>510000</c:v>
                </c:pt>
                <c:pt idx="2">
                  <c:v>50000</c:v>
                </c:pt>
                <c:pt idx="3">
                  <c:v>109000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800">
              <a:latin typeface="Lucida Sans Unicode" panose="020B0602030504020204" pitchFamily="34" charset="0"/>
              <a:cs typeface="Lucida Sans Unicode" panose="020B0602030504020204" pitchFamily="34" charset="0"/>
            </a:defRPr>
          </a:pPr>
          <a:endParaRPr lang="eu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u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883097267636636E-2"/>
          <c:y val="0.10063367559998003"/>
          <c:w val="0.49685262315834899"/>
          <c:h val="0.77013223375622164"/>
        </c:manualLayout>
      </c:layout>
      <c:pie3DChart>
        <c:varyColors val="1"/>
        <c:ser>
          <c:idx val="0"/>
          <c:order val="0"/>
          <c:explosion val="40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explosion val="3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4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Hoja1!$B$110:$B$115</c:f>
              <c:strCache>
                <c:ptCount val="6"/>
                <c:pt idx="0">
                  <c:v>Ikasketak eta proiektuak/ Estudios y Proyectos</c:v>
                </c:pt>
                <c:pt idx="1">
                  <c:v>Errehabilitazioa eraikinen eta beste egituren energia eraginkortasun irizpiden arabera / Rehabilitacion energetica Edificios</c:v>
                </c:pt>
                <c:pt idx="2">
                  <c:v>Diru - laguntzak / Subvenciones</c:v>
                </c:pt>
                <c:pt idx="3">
                  <c:v>Observatorio Pobreza Energetica</c:v>
                </c:pt>
                <c:pt idx="4">
                  <c:v>Impulso Planes Energia Comarcales</c:v>
                </c:pt>
                <c:pt idx="5">
                  <c:v>Besteak / Otros</c:v>
                </c:pt>
              </c:strCache>
            </c:strRef>
          </c:cat>
          <c:val>
            <c:numRef>
              <c:f>Hoja1!$C$110:$C$115</c:f>
              <c:numCache>
                <c:formatCode>_("€"* #,##0.00_);_("€"* \(#,##0.00\);_("€"* "-"??_);_(@_)</c:formatCode>
                <c:ptCount val="6"/>
                <c:pt idx="0">
                  <c:v>281000</c:v>
                </c:pt>
                <c:pt idx="1">
                  <c:v>1042952</c:v>
                </c:pt>
                <c:pt idx="2">
                  <c:v>134000</c:v>
                </c:pt>
                <c:pt idx="3">
                  <c:v>50000</c:v>
                </c:pt>
                <c:pt idx="4">
                  <c:v>300000</c:v>
                </c:pt>
                <c:pt idx="5">
                  <c:v>10000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325598473992534"/>
          <c:y val="1.0124940545263359E-2"/>
          <c:w val="0.42387663141006932"/>
          <c:h val="0.98463602975603859"/>
        </c:manualLayout>
      </c:layout>
      <c:overlay val="0"/>
      <c:txPr>
        <a:bodyPr/>
        <a:lstStyle/>
        <a:p>
          <a:pPr>
            <a:defRPr sz="800"/>
          </a:pPr>
          <a:endParaRPr lang="eu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u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485126513624473E-2"/>
          <c:y val="0.11805579294608291"/>
          <c:w val="0.51219641294838147"/>
          <c:h val="0.77314814814814814"/>
        </c:manualLayout>
      </c:layout>
      <c:pie3DChart>
        <c:varyColors val="1"/>
        <c:ser>
          <c:idx val="0"/>
          <c:order val="0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Hoja1!$I$111:$I$115</c:f>
              <c:strCache>
                <c:ptCount val="5"/>
                <c:pt idx="0">
                  <c:v>Estrategia Energia  pobreza egtca</c:v>
                </c:pt>
                <c:pt idx="1">
                  <c:v>Decreto Sostenib. Egtca. </c:v>
                </c:pt>
                <c:pt idx="2">
                  <c:v>Argitu II</c:v>
                </c:pt>
                <c:pt idx="3">
                  <c:v>Jornadas energia</c:v>
                </c:pt>
                <c:pt idx="4">
                  <c:v>Otros</c:v>
                </c:pt>
              </c:strCache>
            </c:strRef>
          </c:cat>
          <c:val>
            <c:numRef>
              <c:f>Hoja1!$J$111:$J$115</c:f>
              <c:numCache>
                <c:formatCode>_("€"* #,##0.00_);_("€"* \(#,##0.00\);_("€"* "-"??_);_(@_)</c:formatCode>
                <c:ptCount val="5"/>
                <c:pt idx="0">
                  <c:v>80000</c:v>
                </c:pt>
                <c:pt idx="1">
                  <c:v>40000</c:v>
                </c:pt>
                <c:pt idx="2">
                  <c:v>80000</c:v>
                </c:pt>
                <c:pt idx="3">
                  <c:v>25000</c:v>
                </c:pt>
                <c:pt idx="4">
                  <c:v>56000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800"/>
          </a:pPr>
          <a:endParaRPr lang="eu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u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800"/>
          </a:pPr>
          <a:endParaRPr lang="eu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u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888993501663657E-2"/>
          <c:y val="2.9218790712161456E-2"/>
          <c:w val="0.68170579916732421"/>
          <c:h val="0.95582571376374292"/>
        </c:manualLayout>
      </c:layout>
      <c:pie3DChart>
        <c:varyColors val="1"/>
        <c:ser>
          <c:idx val="0"/>
          <c:order val="0"/>
          <c:tx>
            <c:strRef>
              <c:f>Hoja1!$C$1</c:f>
              <c:strCache>
                <c:ptCount val="1"/>
                <c:pt idx="0">
                  <c:v>%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Lbls>
            <c:txPr>
              <a:bodyPr/>
              <a:lstStyle/>
              <a:p>
                <a:pPr>
                  <a:defRPr sz="800"/>
                </a:pPr>
                <a:endParaRPr lang="eu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Hoja1!$A$3:$A$5</c:f>
              <c:strCache>
                <c:ptCount val="3"/>
                <c:pt idx="0">
                  <c:v>Servicios generales</c:v>
                </c:pt>
                <c:pt idx="1">
                  <c:v>Medio Ambiente</c:v>
                </c:pt>
                <c:pt idx="2">
                  <c:v>Obras Hidráulicas</c:v>
                </c:pt>
              </c:strCache>
            </c:strRef>
          </c:cat>
          <c:val>
            <c:numRef>
              <c:f>Hoja1!$C$3:$C$5</c:f>
              <c:numCache>
                <c:formatCode>0%</c:formatCode>
                <c:ptCount val="3"/>
                <c:pt idx="0">
                  <c:v>4.88454557779361E-2</c:v>
                </c:pt>
                <c:pt idx="1">
                  <c:v>0.63010183798815267</c:v>
                </c:pt>
                <c:pt idx="2">
                  <c:v>0.32105270623391124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800">
              <a:latin typeface="Lucida Sans Unicode" panose="020B0602030504020204" pitchFamily="34" charset="0"/>
              <a:cs typeface="Lucida Sans Unicode" panose="020B0602030504020204" pitchFamily="34" charset="0"/>
            </a:defRPr>
          </a:pPr>
          <a:endParaRPr lang="eu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u-E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683566699528396"/>
          <c:y val="2.4781700190269106E-2"/>
          <c:w val="0.83316433300471604"/>
          <c:h val="0.7102739648455196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14602197383599402"/>
          <c:y val="0.89760889508018482"/>
          <c:w val="0.81936548556430444"/>
          <c:h val="8.371719160104987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u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549178693088881E-2"/>
          <c:y val="0.11716072489200034"/>
          <c:w val="0.53194696407629893"/>
          <c:h val="0.78910460810849037"/>
        </c:manualLayout>
      </c:layout>
      <c:pie3DChart>
        <c:varyColors val="1"/>
        <c:ser>
          <c:idx val="0"/>
          <c:order val="0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Hoja1!$B$130:$B$132</c:f>
              <c:strCache>
                <c:ptCount val="3"/>
                <c:pt idx="0">
                  <c:v>Proiektuak eta Ikasketak  / Proyectos y Estudios</c:v>
                </c:pt>
                <c:pt idx="1">
                  <c:v>Hondatutako eremuen zaharberritze Fisikoa
Restauración física de áreas degradadas</c:v>
                </c:pt>
                <c:pt idx="2">
                  <c:v>Obrak eta instalazioak / Obras e instalaciones</c:v>
                </c:pt>
              </c:strCache>
            </c:strRef>
          </c:cat>
          <c:val>
            <c:numRef>
              <c:f>Hoja1!$C$130:$C$132</c:f>
              <c:numCache>
                <c:formatCode>_("€"* #,##0.00_);_("€"* \(#,##0.00\);_("€"* "-"??_);_(@_)</c:formatCode>
                <c:ptCount val="3"/>
                <c:pt idx="0">
                  <c:v>80000</c:v>
                </c:pt>
                <c:pt idx="1">
                  <c:v>45000</c:v>
                </c:pt>
                <c:pt idx="2">
                  <c:v>240000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800"/>
          </a:pPr>
          <a:endParaRPr lang="eu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u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409465270185555E-2"/>
          <c:y val="6.0446045954571571E-2"/>
          <c:w val="0.56899832770568215"/>
          <c:h val="0.87910790809085682"/>
        </c:manualLayout>
      </c:layout>
      <c:pie3DChart>
        <c:varyColors val="1"/>
        <c:ser>
          <c:idx val="0"/>
          <c:order val="0"/>
          <c:explosion val="38"/>
          <c:cat>
            <c:strRef>
              <c:f>Hoja1!$B$220:$B$222</c:f>
              <c:strCache>
                <c:ptCount val="3"/>
                <c:pt idx="0">
                  <c:v>Cambio Climatico</c:v>
                </c:pt>
                <c:pt idx="1">
                  <c:v>Becas investig. Cambio climatico</c:v>
                </c:pt>
                <c:pt idx="2">
                  <c:v>Actuaciones, obras</c:v>
                </c:pt>
              </c:strCache>
            </c:strRef>
          </c:cat>
          <c:val>
            <c:numRef>
              <c:f>Hoja1!$C$220:$C$222</c:f>
              <c:numCache>
                <c:formatCode>_("€"* #,##0.00_);_("€"* \(#,##0.00\);_("€"* "-"??_);_(@_)</c:formatCode>
                <c:ptCount val="3"/>
                <c:pt idx="0">
                  <c:v>375000</c:v>
                </c:pt>
                <c:pt idx="1">
                  <c:v>24000</c:v>
                </c:pt>
                <c:pt idx="2">
                  <c:v>201000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u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rgbClr val="92D050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Hoja1!$B$236:$B$237</c:f>
              <c:strCache>
                <c:ptCount val="2"/>
                <c:pt idx="0">
                  <c:v>20 Programa: Azpiegiturak hidraulikoak / Programa 20: Infraestructuras hidráulicas</c:v>
                </c:pt>
                <c:pt idx="1">
                  <c:v>21 Programa: Ur baliabideak eta uraren kalitatea/ Programa 21: recursos y calidad de aguas</c:v>
                </c:pt>
              </c:strCache>
            </c:strRef>
          </c:cat>
          <c:val>
            <c:numRef>
              <c:f>Hoja1!$C$236:$C$237</c:f>
              <c:numCache>
                <c:formatCode>_("€"* #,##0.00_);_("€"* \(#,##0.00\);_("€"* "-"??_);_(@_)</c:formatCode>
                <c:ptCount val="2"/>
                <c:pt idx="0">
                  <c:v>5858753</c:v>
                </c:pt>
                <c:pt idx="1">
                  <c:v>1768953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u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800"/>
          </a:pPr>
          <a:endParaRPr lang="eu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u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Hoja1!$B$253:$B$254</c:f>
              <c:strCache>
                <c:ptCount val="2"/>
                <c:pt idx="0">
                  <c:v>Inbertsioa /Inversion</c:v>
                </c:pt>
                <c:pt idx="1">
                  <c:v>Besteak / Otros</c:v>
                </c:pt>
              </c:strCache>
            </c:strRef>
          </c:cat>
          <c:val>
            <c:numRef>
              <c:f>Hoja1!$C$253:$C$254</c:f>
              <c:numCache>
                <c:formatCode>_("€"* #,##0.00_);_("€"* \(#,##0.00\);_("€"* "-"??_);_(@_)</c:formatCode>
                <c:ptCount val="2"/>
                <c:pt idx="0">
                  <c:v>4440500</c:v>
                </c:pt>
                <c:pt idx="1">
                  <c:v>1418253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u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56841159063134E-2"/>
          <c:y val="5.8623955744269526E-2"/>
          <c:w val="0.5561407318378766"/>
          <c:h val="0.84621716204087272"/>
        </c:manualLayout>
      </c:layout>
      <c:pie3DChart>
        <c:varyColors val="1"/>
        <c:ser>
          <c:idx val="0"/>
          <c:order val="0"/>
          <c:explosion val="32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Hoja1!$J$255:$J$257</c:f>
              <c:strCache>
                <c:ptCount val="3"/>
                <c:pt idx="0">
                  <c:v>Convenio Consorcio</c:v>
                </c:pt>
                <c:pt idx="1">
                  <c:v>Proyectos de abastecimiento y saneamiento</c:v>
                </c:pt>
                <c:pt idx="2">
                  <c:v>Otros gastos de inversión</c:v>
                </c:pt>
              </c:strCache>
            </c:strRef>
          </c:cat>
          <c:val>
            <c:numRef>
              <c:f>Hoja1!$K$255:$K$257</c:f>
              <c:numCache>
                <c:formatCode>"€"#,##0_);[Red]\("€"#,##0\)</c:formatCode>
                <c:ptCount val="3"/>
                <c:pt idx="0" formatCode="_(&quot;€&quot;* #,##0.00_);_(&quot;€&quot;* \(#,##0.00\);_(&quot;€&quot;* &quot;-&quot;??_);_(@_)">
                  <c:v>4029500</c:v>
                </c:pt>
                <c:pt idx="1">
                  <c:v>263839</c:v>
                </c:pt>
                <c:pt idx="2">
                  <c:v>147161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806309399965656"/>
          <c:y val="0.32475669992175271"/>
          <c:w val="0.31345633313470223"/>
          <c:h val="0.4463894786200865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u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4"/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Hoja1!$B$268:$B$271</c:f>
              <c:strCache>
                <c:ptCount val="4"/>
                <c:pt idx="0">
                  <c:v>Inbertsioa /Inversion</c:v>
                </c:pt>
                <c:pt idx="1">
                  <c:v>Suministros y mantenimiento de la red de Estaciones de Aforo</c:v>
                </c:pt>
                <c:pt idx="2">
                  <c:v>Estudios de explotación de los datos de la red de Estaciones de Aforo</c:v>
                </c:pt>
                <c:pt idx="3">
                  <c:v>Besteak / Otros</c:v>
                </c:pt>
              </c:strCache>
            </c:strRef>
          </c:cat>
          <c:val>
            <c:numRef>
              <c:f>Hoja1!$C$268:$C$271</c:f>
              <c:numCache>
                <c:formatCode>"€"#,##0_);[Red]\("€"#,##0\)</c:formatCode>
                <c:ptCount val="4"/>
                <c:pt idx="0" formatCode="_(&quot;€&quot;* #,##0.00_);_(&quot;€&quot;* \(#,##0.00\);_(&quot;€&quot;* &quot;-&quot;??_);_(@_)">
                  <c:v>1038230</c:v>
                </c:pt>
                <c:pt idx="1">
                  <c:v>231145</c:v>
                </c:pt>
                <c:pt idx="2">
                  <c:v>60000</c:v>
                </c:pt>
                <c:pt idx="3">
                  <c:v>439577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598600174978128"/>
          <c:y val="0.10366877920747709"/>
          <c:w val="0.32734733158355206"/>
          <c:h val="0.565020165162281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u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rgbClr val="FFC000"/>
              </a:solidFill>
            </c:spPr>
          </c:dPt>
          <c:dPt>
            <c:idx val="8"/>
            <c:bubble3D val="0"/>
            <c:spPr>
              <a:solidFill>
                <a:srgbClr val="00B050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Hoja1!$J$291:$J$299</c:f>
              <c:strCache>
                <c:ptCount val="9"/>
                <c:pt idx="0">
                  <c:v>LIFE Irekibai</c:v>
                </c:pt>
                <c:pt idx="1">
                  <c:v>Actuaciones en azudes, Fondos FEDER.</c:v>
                </c:pt>
                <c:pt idx="2">
                  <c:v>Proyecto H2Ogurea </c:v>
                </c:pt>
                <c:pt idx="3">
                  <c:v>Reformas prevención de riesgos laborales Estaciones de Aforo</c:v>
                </c:pt>
                <c:pt idx="4">
                  <c:v>Estudios de recursos</c:v>
                </c:pt>
                <c:pt idx="5">
                  <c:v>Estudios de calidad de ríos y estuarios</c:v>
                </c:pt>
                <c:pt idx="6">
                  <c:v>LIFE Irekibai, Sedimentos en el río Leizarán</c:v>
                </c:pt>
                <c:pt idx="7">
                  <c:v>Estudio ambiental vertidos edepuradora de Loiola</c:v>
                </c:pt>
                <c:pt idx="8">
                  <c:v>Nuevos equipos Estaciones de Aforo</c:v>
                </c:pt>
              </c:strCache>
            </c:strRef>
          </c:cat>
          <c:val>
            <c:numRef>
              <c:f>Hoja1!$K$291:$K$299</c:f>
              <c:numCache>
                <c:formatCode>_("€"* #,##0.00_);_("€"* \(#,##0.00\);_("€"* "-"??_);_(@_)</c:formatCode>
                <c:ptCount val="9"/>
                <c:pt idx="0">
                  <c:v>140000</c:v>
                </c:pt>
                <c:pt idx="1">
                  <c:v>300000</c:v>
                </c:pt>
                <c:pt idx="2">
                  <c:v>50000</c:v>
                </c:pt>
                <c:pt idx="3">
                  <c:v>85000</c:v>
                </c:pt>
                <c:pt idx="4">
                  <c:v>135000</c:v>
                </c:pt>
                <c:pt idx="5">
                  <c:v>83000</c:v>
                </c:pt>
                <c:pt idx="6">
                  <c:v>12100</c:v>
                </c:pt>
                <c:pt idx="7">
                  <c:v>93130</c:v>
                </c:pt>
                <c:pt idx="8">
                  <c:v>140000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166666666666672"/>
          <c:y val="8.9484908136482938E-2"/>
          <c:w val="0.34166666666666667"/>
          <c:h val="0.88584499854184895"/>
        </c:manualLayout>
      </c:layout>
      <c:overlay val="0"/>
      <c:txPr>
        <a:bodyPr/>
        <a:lstStyle/>
        <a:p>
          <a:pPr>
            <a:defRPr sz="800"/>
          </a:pPr>
          <a:endParaRPr lang="eu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u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Hoja1!$B$14</c:f>
              <c:strCache>
                <c:ptCount val="1"/>
                <c:pt idx="0">
                  <c:v>año 2017</c:v>
                </c:pt>
              </c:strCache>
            </c:strRef>
          </c:tx>
          <c:invertIfNegative val="0"/>
          <c:cat>
            <c:strRef>
              <c:f>Hoja1!$A$15:$A$18</c:f>
              <c:strCache>
                <c:ptCount val="4"/>
                <c:pt idx="0">
                  <c:v>Servicios Generales</c:v>
                </c:pt>
                <c:pt idx="1">
                  <c:v>Medio Ambiente</c:v>
                </c:pt>
                <c:pt idx="2">
                  <c:v>Obras Hidraulicas</c:v>
                </c:pt>
                <c:pt idx="3">
                  <c:v>TOTAL</c:v>
                </c:pt>
              </c:strCache>
            </c:strRef>
          </c:cat>
          <c:val>
            <c:numRef>
              <c:f>Hoja1!$B$15:$B$18</c:f>
              <c:numCache>
                <c:formatCode>_("€"* #,##0.00_);_("€"* \(#,##0.00\);_("€"* "-"??_);_(@_)</c:formatCode>
                <c:ptCount val="4"/>
                <c:pt idx="0">
                  <c:v>1160491</c:v>
                </c:pt>
                <c:pt idx="1">
                  <c:v>14970226</c:v>
                </c:pt>
                <c:pt idx="2">
                  <c:v>7627706</c:v>
                </c:pt>
                <c:pt idx="3">
                  <c:v>23758423</c:v>
                </c:pt>
              </c:numCache>
            </c:numRef>
          </c:val>
        </c:ser>
        <c:ser>
          <c:idx val="1"/>
          <c:order val="1"/>
          <c:tx>
            <c:strRef>
              <c:f>Hoja1!$C$14</c:f>
              <c:strCache>
                <c:ptCount val="1"/>
                <c:pt idx="0">
                  <c:v>año 2016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Hoja1!$A$15:$A$18</c:f>
              <c:strCache>
                <c:ptCount val="4"/>
                <c:pt idx="0">
                  <c:v>Servicios Generales</c:v>
                </c:pt>
                <c:pt idx="1">
                  <c:v>Medio Ambiente</c:v>
                </c:pt>
                <c:pt idx="2">
                  <c:v>Obras Hidraulicas</c:v>
                </c:pt>
                <c:pt idx="3">
                  <c:v>TOTAL</c:v>
                </c:pt>
              </c:strCache>
            </c:strRef>
          </c:cat>
          <c:val>
            <c:numRef>
              <c:f>Hoja1!$C$15:$C$18</c:f>
              <c:numCache>
                <c:formatCode>_("€"* #,##0.00_);_("€"* \(#,##0.00\);_("€"* "-"??_);_(@_)</c:formatCode>
                <c:ptCount val="4"/>
                <c:pt idx="0">
                  <c:v>1450273</c:v>
                </c:pt>
                <c:pt idx="1">
                  <c:v>14187990</c:v>
                </c:pt>
                <c:pt idx="2">
                  <c:v>5857568</c:v>
                </c:pt>
                <c:pt idx="3">
                  <c:v>21495831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211840"/>
        <c:axId val="90213376"/>
      </c:barChart>
      <c:catAx>
        <c:axId val="90211840"/>
        <c:scaling>
          <c:orientation val="minMax"/>
        </c:scaling>
        <c:delete val="0"/>
        <c:axPos val="b"/>
        <c:majorTickMark val="out"/>
        <c:minorTickMark val="none"/>
        <c:tickLblPos val="nextTo"/>
        <c:crossAx val="90213376"/>
        <c:crosses val="autoZero"/>
        <c:auto val="1"/>
        <c:lblAlgn val="ctr"/>
        <c:lblOffset val="100"/>
        <c:noMultiLvlLbl val="0"/>
      </c:catAx>
      <c:valAx>
        <c:axId val="90213376"/>
        <c:scaling>
          <c:orientation val="minMax"/>
        </c:scaling>
        <c:delete val="0"/>
        <c:axPos val="l"/>
        <c:majorGridlines/>
        <c:numFmt formatCode="_(&quot;€&quot;* #,##0.00_);_(&quot;€&quot;* \(#,##0.00\);_(&quot;€&quot;* &quot;-&quot;??_);_(@_)" sourceLinked="1"/>
        <c:majorTickMark val="out"/>
        <c:minorTickMark val="none"/>
        <c:tickLblPos val="nextTo"/>
        <c:crossAx val="902118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800">
          <a:latin typeface="Lucida Sans Unicode" panose="020B0602030504020204" pitchFamily="34" charset="0"/>
          <a:cs typeface="Lucida Sans Unicode" panose="020B0602030504020204" pitchFamily="34" charset="0"/>
        </a:defRPr>
      </a:pPr>
      <a:endParaRPr lang="eu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u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663291380322823"/>
          <c:y val="0.37574413028182052"/>
          <c:w val="0.30336708619677177"/>
          <c:h val="0.2338142984112876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u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Hoja1!$A$34:$A$39</c:f>
              <c:strCache>
                <c:ptCount val="6"/>
                <c:pt idx="0">
                  <c:v>programa 100</c:v>
                </c:pt>
                <c:pt idx="1">
                  <c:v> programa 110</c:v>
                </c:pt>
                <c:pt idx="2">
                  <c:v> programa 120</c:v>
                </c:pt>
                <c:pt idx="3">
                  <c:v>programa 130</c:v>
                </c:pt>
                <c:pt idx="4">
                  <c:v>programa 140</c:v>
                </c:pt>
                <c:pt idx="5">
                  <c:v>programa 150</c:v>
                </c:pt>
              </c:strCache>
            </c:strRef>
          </c:cat>
          <c:val>
            <c:numRef>
              <c:f>Hoja1!$C$34:$C$39</c:f>
              <c:numCache>
                <c:formatCode>0%</c:formatCode>
                <c:ptCount val="6"/>
                <c:pt idx="0">
                  <c:v>3.2136254990405622E-2</c:v>
                </c:pt>
                <c:pt idx="1">
                  <c:v>0.69736281870427341</c:v>
                </c:pt>
                <c:pt idx="2">
                  <c:v>5.8103197640436421E-2</c:v>
                </c:pt>
                <c:pt idx="3">
                  <c:v>0.13067932307768768</c:v>
                </c:pt>
                <c:pt idx="4">
                  <c:v>3.7523481609429275E-2</c:v>
                </c:pt>
                <c:pt idx="5">
                  <c:v>4.41949239777676E-2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800">
              <a:latin typeface="Lucida Sans Unicode" panose="020B0602030504020204" pitchFamily="34" charset="0"/>
              <a:cs typeface="Lucida Sans Unicode" panose="020B0602030504020204" pitchFamily="34" charset="0"/>
            </a:defRPr>
          </a:pPr>
          <a:endParaRPr lang="eu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u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u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800"/>
          </a:pPr>
          <a:endParaRPr lang="eu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u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u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151595709657885E-2"/>
          <c:y val="0.11212315395523173"/>
          <c:w val="0.58231324402802287"/>
          <c:h val="0.84727593840313042"/>
        </c:manualLayout>
      </c:layout>
      <c:pie3D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rgbClr val="FFC000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Hoja1!$A$48:$A$50</c:f>
              <c:strCache>
                <c:ptCount val="3"/>
                <c:pt idx="0">
                  <c:v>Langilearen gastuak / gastos de personal</c:v>
                </c:pt>
                <c:pt idx="1">
                  <c:v>Ondasun eta Zerbitxuetako ohiko gastuak / Gastos corrientes en Bienes y Servicios</c:v>
                </c:pt>
                <c:pt idx="2">
                  <c:v>Inbertsio Errealak / Inversiones Reales</c:v>
                </c:pt>
              </c:strCache>
            </c:strRef>
          </c:cat>
          <c:val>
            <c:numRef>
              <c:f>Hoja1!$B$48:$B$50</c:f>
              <c:numCache>
                <c:formatCode>"€"#,##0_);[Red]\("€"#,##0\)</c:formatCode>
                <c:ptCount val="3"/>
                <c:pt idx="0">
                  <c:v>320987</c:v>
                </c:pt>
                <c:pt idx="1">
                  <c:v>155000</c:v>
                </c:pt>
                <c:pt idx="2">
                  <c:v>5100</c:v>
                </c:pt>
              </c:numCache>
            </c:numRef>
          </c:val>
        </c:ser>
        <c:ser>
          <c:idx val="1"/>
          <c:order val="1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Hoja1!$A$48:$A$50</c:f>
              <c:strCache>
                <c:ptCount val="3"/>
                <c:pt idx="0">
                  <c:v>Langilearen gastuak / gastos de personal</c:v>
                </c:pt>
                <c:pt idx="1">
                  <c:v>Ondasun eta Zerbitxuetako ohiko gastuak / Gastos corrientes en Bienes y Servicios</c:v>
                </c:pt>
                <c:pt idx="2">
                  <c:v>Inbertsio Errealak / Inversiones Reales</c:v>
                </c:pt>
              </c:strCache>
            </c:strRef>
          </c:cat>
          <c:val>
            <c:numRef>
              <c:f>Hoja1!$C$48:$C$50</c:f>
              <c:numCache>
                <c:formatCode>0%</c:formatCode>
                <c:ptCount val="3"/>
                <c:pt idx="0">
                  <c:v>0.6672119595831939</c:v>
                </c:pt>
                <c:pt idx="1">
                  <c:v>0.32218704724925012</c:v>
                </c:pt>
                <c:pt idx="2">
                  <c:v>1.0600993167555972E-2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500000000000004"/>
          <c:y val="0.25693059200933216"/>
          <c:w val="0.30833333333333335"/>
          <c:h val="0.6620643773694955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/>
      </a:pPr>
      <a:endParaRPr lang="eu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u-E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800"/>
          </a:pPr>
          <a:endParaRPr lang="eu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5"/>
            <a:ext cx="2945659" cy="496331"/>
          </a:xfrm>
          <a:prstGeom prst="rect">
            <a:avLst/>
          </a:prstGeom>
        </p:spPr>
        <p:txBody>
          <a:bodyPr vert="horz" lIns="90744" tIns="45372" rIns="90744" bIns="45372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7" y="5"/>
            <a:ext cx="2945659" cy="496331"/>
          </a:xfrm>
          <a:prstGeom prst="rect">
            <a:avLst/>
          </a:prstGeom>
        </p:spPr>
        <p:txBody>
          <a:bodyPr vert="horz" lIns="90744" tIns="45372" rIns="90744" bIns="45372" rtlCol="0"/>
          <a:lstStyle>
            <a:lvl1pPr algn="r">
              <a:defRPr sz="1200"/>
            </a:lvl1pPr>
          </a:lstStyle>
          <a:p>
            <a:fld id="{1AF3A31C-7B6A-45B1-9154-3CE65CD5CD5A}" type="datetimeFigureOut">
              <a:rPr lang="es-ES" smtClean="0"/>
              <a:t>08/11/2016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4" tIns="45372" rIns="90744" bIns="45372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6"/>
          </a:xfrm>
          <a:prstGeom prst="rect">
            <a:avLst/>
          </a:prstGeom>
        </p:spPr>
        <p:txBody>
          <a:bodyPr vert="horz" lIns="90744" tIns="45372" rIns="90744" bIns="45372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9428588"/>
            <a:ext cx="2945659" cy="496331"/>
          </a:xfrm>
          <a:prstGeom prst="rect">
            <a:avLst/>
          </a:prstGeom>
        </p:spPr>
        <p:txBody>
          <a:bodyPr vert="horz" lIns="90744" tIns="45372" rIns="90744" bIns="45372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7" y="9428588"/>
            <a:ext cx="2945659" cy="496331"/>
          </a:xfrm>
          <a:prstGeom prst="rect">
            <a:avLst/>
          </a:prstGeom>
        </p:spPr>
        <p:txBody>
          <a:bodyPr vert="horz" lIns="90744" tIns="45372" rIns="90744" bIns="45372" rtlCol="0" anchor="b"/>
          <a:lstStyle>
            <a:lvl1pPr algn="r">
              <a:defRPr sz="1200"/>
            </a:lvl1pPr>
          </a:lstStyle>
          <a:p>
            <a:fld id="{6A0C3401-89BD-4648-AE44-BDD987A08224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132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C3401-89BD-4648-AE44-BDD987A08224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34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9C57-DF78-44FE-B477-A453A8C4CBEF}" type="datetimeFigureOut">
              <a:rPr lang="es-ES" smtClean="0"/>
              <a:pPr/>
              <a:t>08/11/2016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6501-A3EE-4023-A4B3-1186CEDBE5CF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442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9C57-DF78-44FE-B477-A453A8C4CBEF}" type="datetimeFigureOut">
              <a:rPr lang="es-ES" smtClean="0"/>
              <a:pPr/>
              <a:t>08/11/2016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6501-A3EE-4023-A4B3-1186CEDBE5CF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430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9C57-DF78-44FE-B477-A453A8C4CBEF}" type="datetimeFigureOut">
              <a:rPr lang="es-ES" smtClean="0"/>
              <a:pPr/>
              <a:t>08/11/2016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6501-A3EE-4023-A4B3-1186CEDBE5CF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6117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9C57-DF78-44FE-B477-A453A8C4CBEF}" type="datetimeFigureOut">
              <a:rPr lang="es-ES" smtClean="0"/>
              <a:pPr/>
              <a:t>08/11/2016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6501-A3EE-4023-A4B3-1186CEDBE5CF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0257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9C57-DF78-44FE-B477-A453A8C4CBEF}" type="datetimeFigureOut">
              <a:rPr lang="es-ES" smtClean="0"/>
              <a:pPr/>
              <a:t>08/11/2016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6501-A3EE-4023-A4B3-1186CEDBE5CF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6535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9C57-DF78-44FE-B477-A453A8C4CBEF}" type="datetimeFigureOut">
              <a:rPr lang="es-ES" smtClean="0"/>
              <a:pPr/>
              <a:t>08/11/2016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6501-A3EE-4023-A4B3-1186CEDBE5CF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774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9C57-DF78-44FE-B477-A453A8C4CBEF}" type="datetimeFigureOut">
              <a:rPr lang="es-ES" smtClean="0"/>
              <a:pPr/>
              <a:t>08/11/2016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6501-A3EE-4023-A4B3-1186CEDBE5CF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455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9C57-DF78-44FE-B477-A453A8C4CBEF}" type="datetimeFigureOut">
              <a:rPr lang="es-ES" smtClean="0"/>
              <a:pPr/>
              <a:t>08/11/2016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6501-A3EE-4023-A4B3-1186CEDBE5CF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5250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9C57-DF78-44FE-B477-A453A8C4CBEF}" type="datetimeFigureOut">
              <a:rPr lang="es-ES" smtClean="0"/>
              <a:pPr/>
              <a:t>08/11/2016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6501-A3EE-4023-A4B3-1186CEDBE5CF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2416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9C57-DF78-44FE-B477-A453A8C4CBEF}" type="datetimeFigureOut">
              <a:rPr lang="es-ES" smtClean="0"/>
              <a:pPr/>
              <a:t>08/11/2016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6501-A3EE-4023-A4B3-1186CEDBE5CF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31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9C57-DF78-44FE-B477-A453A8C4CBEF}" type="datetimeFigureOut">
              <a:rPr lang="es-ES" smtClean="0"/>
              <a:pPr/>
              <a:t>08/11/2016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6501-A3EE-4023-A4B3-1186CEDBE5CF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857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99C57-DF78-44FE-B477-A453A8C4CBEF}" type="datetimeFigureOut">
              <a:rPr lang="es-ES" smtClean="0"/>
              <a:pPr/>
              <a:t>08/11/2016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76501-A3EE-4023-A4B3-1186CEDBE5CF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029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1.xml"/><Relationship Id="rId5" Type="http://schemas.openxmlformats.org/officeDocument/2006/relationships/image" Target="../media/image1.jpeg"/><Relationship Id="rId4" Type="http://schemas.openxmlformats.org/officeDocument/2006/relationships/chart" Target="../charts/char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image" Target="../media/image1.jpeg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chart" Target="../charts/chart14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655347" y="1268760"/>
            <a:ext cx="8165125" cy="4896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u-ES" sz="2400" dirty="0" smtClean="0">
              <a:solidFill>
                <a:prstClr val="black">
                  <a:tint val="7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u-ES" sz="2400" dirty="0" smtClean="0">
              <a:solidFill>
                <a:prstClr val="black">
                  <a:tint val="7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u-ES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INGURUMEN </a:t>
            </a:r>
            <a:r>
              <a:rPr lang="eu-ES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ETA OBRA </a:t>
            </a:r>
            <a:r>
              <a:rPr lang="eu-ES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HIDRAULIKOETAKO </a:t>
            </a:r>
            <a:r>
              <a:rPr lang="eu-ES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DEPARTAMENTUA</a:t>
            </a:r>
          </a:p>
          <a:p>
            <a:pPr lvl="0" algn="ctr">
              <a:spcBef>
                <a:spcPct val="20000"/>
              </a:spcBef>
            </a:pPr>
            <a:r>
              <a:rPr lang="eu-ES" sz="2400" u="sng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2017KO AURREKONTUA</a:t>
            </a:r>
            <a:endParaRPr lang="eu-ES" sz="2400" u="sng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u-ES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DEPARTAMENTO DE MEDIO AMBIENTE Y OBRAS </a:t>
            </a:r>
            <a:r>
              <a:rPr lang="es-ES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HIDRÁULICAS</a:t>
            </a:r>
          </a:p>
          <a:p>
            <a:pPr lvl="0" algn="ctr">
              <a:spcBef>
                <a:spcPct val="20000"/>
              </a:spcBef>
            </a:pPr>
            <a:r>
              <a:rPr lang="eu-ES" sz="2400" u="sng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PRESUPUESTO 2017</a:t>
            </a:r>
          </a:p>
          <a:p>
            <a:pPr lvl="0" algn="ctr">
              <a:spcBef>
                <a:spcPct val="20000"/>
              </a:spcBef>
            </a:pPr>
            <a:endParaRPr lang="eu-ES" sz="2400" dirty="0">
              <a:solidFill>
                <a:prstClr val="black">
                  <a:tint val="7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u-ES" sz="2400" dirty="0" smtClean="0">
              <a:solidFill>
                <a:prstClr val="black">
                  <a:tint val="7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u-ES" sz="2400" dirty="0">
              <a:solidFill>
                <a:prstClr val="black">
                  <a:tint val="7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u-ES" sz="2400" dirty="0" smtClean="0">
              <a:solidFill>
                <a:prstClr val="black">
                  <a:tint val="7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u-ES" sz="2400" dirty="0">
              <a:solidFill>
                <a:prstClr val="black">
                  <a:tint val="7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s-ES" sz="2400" dirty="0">
              <a:solidFill>
                <a:prstClr val="black">
                  <a:tint val="7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/>
            <a:endParaRPr lang="es-E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9144000" cy="77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84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3853" y="158843"/>
            <a:ext cx="8229600" cy="612903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>
                <a:latin typeface="Lucida Sans Unique"/>
              </a:rPr>
              <a:t/>
            </a:r>
            <a:br>
              <a:rPr lang="es-ES" sz="2800" b="1" dirty="0" smtClean="0">
                <a:latin typeface="Lucida Sans Unique"/>
              </a:rPr>
            </a:br>
            <a:r>
              <a:rPr lang="es-ES" sz="2800" b="1" dirty="0" smtClean="0">
                <a:latin typeface="Lucida Sans Unique"/>
              </a:rPr>
              <a:t>2017ko </a:t>
            </a:r>
            <a:r>
              <a:rPr lang="es-ES" sz="2800" b="1" dirty="0" smtClean="0">
                <a:latin typeface="Lucida Sans Unique"/>
                <a:cs typeface="Lucida Sans Unicode" panose="020B0602030504020204" pitchFamily="34" charset="0"/>
              </a:rPr>
              <a:t>AURREKONTUA</a:t>
            </a:r>
            <a:r>
              <a:rPr lang="es-ES" sz="2800" b="1" dirty="0" smtClean="0">
                <a:latin typeface="Lucida Sans Unique"/>
              </a:rPr>
              <a:t> / PRESUPUESTO 2017</a:t>
            </a:r>
            <a:endParaRPr lang="es-ES" sz="2700" dirty="0">
              <a:latin typeface="Lucida Sans Unique"/>
            </a:endParaRPr>
          </a:p>
        </p:txBody>
      </p:sp>
      <p:sp>
        <p:nvSpPr>
          <p:cNvPr id="9" name="Título 1"/>
          <p:cNvSpPr>
            <a:spLocks noGrp="1"/>
          </p:cNvSpPr>
          <p:nvPr>
            <p:ph idx="1"/>
          </p:nvPr>
        </p:nvSpPr>
        <p:spPr>
          <a:xfrm>
            <a:off x="899592" y="1484784"/>
            <a:ext cx="6319571" cy="50405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s-ES" sz="20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indent="0" algn="ctr">
              <a:buNone/>
            </a:pPr>
            <a:r>
              <a:rPr lang="es-ES" sz="5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12. Programa:  </a:t>
            </a:r>
            <a:r>
              <a:rPr lang="es-ES" sz="5600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Iraunkortasuna</a:t>
            </a:r>
            <a:r>
              <a:rPr lang="es-ES" sz="5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/ Programa 12: Sostenibilidad</a:t>
            </a:r>
            <a:endParaRPr lang="es-ES" sz="5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indent="0" algn="just">
              <a:buNone/>
            </a:pPr>
            <a:endParaRPr lang="eu-ES" sz="20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611560" y="1340768"/>
            <a:ext cx="7992888" cy="0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" y="0"/>
            <a:ext cx="612068" cy="727865"/>
          </a:xfrm>
          <a:prstGeom prst="rect">
            <a:avLst/>
          </a:prstGeom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611560" y="-99392"/>
            <a:ext cx="3667236" cy="392113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900" b="1" dirty="0" smtClean="0">
                <a:solidFill>
                  <a:schemeClr val="bg1"/>
                </a:solidFill>
              </a:rPr>
              <a:t>Ingurumeneko eta Obra Hidraulikoetako Departamentua</a:t>
            </a:r>
            <a:br>
              <a:rPr lang="es-ES" sz="900" b="1" dirty="0" smtClean="0">
                <a:solidFill>
                  <a:schemeClr val="bg1"/>
                </a:solidFill>
              </a:rPr>
            </a:br>
            <a:r>
              <a:rPr lang="es-ES" sz="900" b="1" dirty="0" smtClean="0">
                <a:solidFill>
                  <a:schemeClr val="bg1"/>
                </a:solidFill>
              </a:rPr>
              <a:t>Departamento de Medio Ambiente  y  Obras Hidráulicas</a:t>
            </a:r>
            <a:endParaRPr lang="es-ES" sz="900" b="1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23853" y="2060848"/>
            <a:ext cx="418415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u="sng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49. HELBURUA. </a:t>
            </a:r>
            <a:r>
              <a:rPr lang="es-ES" sz="11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Iraunkortasuna</a:t>
            </a:r>
            <a:r>
              <a:rPr lang="es-E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s-ES" sz="11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Gipuzkoaren</a:t>
            </a:r>
            <a:r>
              <a:rPr lang="es-E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s-ES" sz="11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nortasun-ezaugarri</a:t>
            </a:r>
            <a:r>
              <a:rPr lang="es-E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s-ES" sz="11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bihurtzea</a:t>
            </a:r>
            <a:r>
              <a:rPr lang="es-E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, eta </a:t>
            </a:r>
            <a:r>
              <a:rPr lang="es-ES" sz="11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helburu</a:t>
            </a:r>
            <a:r>
              <a:rPr lang="es-E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s-ES" sz="11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horretan</a:t>
            </a:r>
            <a:r>
              <a:rPr lang="es-E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s-ES" sz="11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lurraldeko</a:t>
            </a:r>
            <a:r>
              <a:rPr lang="es-E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s-ES" sz="11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herritar</a:t>
            </a:r>
            <a:r>
              <a:rPr lang="es-E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, </a:t>
            </a:r>
            <a:r>
              <a:rPr lang="es-ES" sz="11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erakunde</a:t>
            </a:r>
            <a:r>
              <a:rPr lang="es-E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, </a:t>
            </a:r>
            <a:r>
              <a:rPr lang="es-ES" sz="11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egitura</a:t>
            </a:r>
            <a:r>
              <a:rPr lang="es-E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s-ES" sz="11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ekonomiko</a:t>
            </a:r>
            <a:r>
              <a:rPr lang="es-E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eta </a:t>
            </a:r>
            <a:r>
              <a:rPr lang="es-ES" sz="11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sozial</a:t>
            </a:r>
            <a:r>
              <a:rPr lang="es-E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s-ES" sz="11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guztiak</a:t>
            </a:r>
            <a:r>
              <a:rPr lang="es-E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s-ES" sz="11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sartzea</a:t>
            </a:r>
            <a:endParaRPr lang="es-ES" sz="11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es-ES" sz="1100" b="1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OBJETIVO 49</a:t>
            </a:r>
            <a:r>
              <a:rPr lang="es-ES" sz="11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: Hacer de la sostenibilidad una seña de identidad en </a:t>
            </a:r>
            <a:r>
              <a:rPr lang="es-ES" sz="1100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Gipuzkoa</a:t>
            </a:r>
            <a:r>
              <a:rPr lang="es-ES" sz="11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, implicando en este objetivo a toda la ciudadanía, a todas las instituciones y a todo el tejido económico y empresarial del territorio:</a:t>
            </a:r>
          </a:p>
          <a:p>
            <a:pPr lvl="1"/>
            <a:endParaRPr lang="es-ES" sz="11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/>
            <a:endParaRPr lang="es-ES" sz="1100" b="1" u="sng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aphicFrame>
        <p:nvGraphicFramePr>
          <p:cNvPr id="14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0472304"/>
              </p:ext>
            </p:extLst>
          </p:nvPr>
        </p:nvGraphicFramePr>
        <p:xfrm>
          <a:off x="5004048" y="2417230"/>
          <a:ext cx="4115932" cy="245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3"/>
            <a:ext cx="9180512" cy="77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909781"/>
              </p:ext>
            </p:extLst>
          </p:nvPr>
        </p:nvGraphicFramePr>
        <p:xfrm>
          <a:off x="536966" y="3645024"/>
          <a:ext cx="3816424" cy="228061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083010"/>
                <a:gridCol w="1733414"/>
              </a:tblGrid>
              <a:tr h="648963">
                <a:tc>
                  <a:txBody>
                    <a:bodyPr/>
                    <a:lstStyle/>
                    <a:p>
                      <a:r>
                        <a:rPr lang="es-ES" sz="1000" dirty="0" err="1" smtClean="0"/>
                        <a:t>KAPITULUA</a:t>
                      </a:r>
                      <a:endParaRPr lang="es-ES" sz="1000" dirty="0" smtClean="0"/>
                    </a:p>
                    <a:p>
                      <a:r>
                        <a:rPr lang="es-ES" sz="1000" dirty="0" smtClean="0"/>
                        <a:t>CAPÍTULO</a:t>
                      </a:r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AURREKONTUA</a:t>
                      </a:r>
                    </a:p>
                    <a:p>
                      <a:r>
                        <a:rPr lang="es-ES" sz="1000" dirty="0" smtClean="0"/>
                        <a:t>PRESUPUESTO</a:t>
                      </a:r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648963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 err="1">
                          <a:effectLst/>
                        </a:rPr>
                        <a:t>Tokiko</a:t>
                      </a:r>
                      <a:r>
                        <a:rPr lang="es-ES" sz="1000" u="none" strike="noStrike" dirty="0">
                          <a:effectLst/>
                        </a:rPr>
                        <a:t> Agenda 21 eta </a:t>
                      </a:r>
                      <a:r>
                        <a:rPr lang="es-ES" sz="1000" u="none" strike="noStrike" dirty="0" err="1">
                          <a:effectLst/>
                        </a:rPr>
                        <a:t>eskola</a:t>
                      </a:r>
                      <a:r>
                        <a:rPr lang="es-ES" sz="1000" u="none" strike="noStrike" dirty="0">
                          <a:effectLst/>
                        </a:rPr>
                        <a:t> agenda programen </a:t>
                      </a:r>
                      <a:r>
                        <a:rPr lang="es-ES" sz="1000" u="none" strike="noStrike" dirty="0" err="1">
                          <a:effectLst/>
                        </a:rPr>
                        <a:t>ebaluazioa</a:t>
                      </a:r>
                      <a:r>
                        <a:rPr lang="es-ES" sz="1000" u="none" strike="noStrike" dirty="0">
                          <a:effectLst/>
                        </a:rPr>
                        <a:t> </a:t>
                      </a:r>
                      <a:r>
                        <a:rPr lang="es-ES" sz="1000" u="none" strike="noStrike" dirty="0" smtClean="0">
                          <a:effectLst/>
                        </a:rPr>
                        <a:t>    </a:t>
                      </a:r>
                      <a:br>
                        <a:rPr lang="es-ES" sz="1000" u="none" strike="noStrike" dirty="0" smtClean="0">
                          <a:effectLst/>
                        </a:rPr>
                      </a:br>
                      <a:r>
                        <a:rPr lang="es-ES" sz="1000" u="none" strike="noStrike" dirty="0" smtClean="0">
                          <a:effectLst/>
                        </a:rPr>
                        <a:t>Evaluación </a:t>
                      </a:r>
                      <a:r>
                        <a:rPr lang="es-ES" sz="1000" u="none" strike="noStrike" dirty="0">
                          <a:effectLst/>
                        </a:rPr>
                        <a:t>de Programas de Agenda Local 21 y  Agenda escolar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>
                          <a:effectLst/>
                        </a:rPr>
                        <a:t>                         140.000,00 € 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88994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 err="1">
                          <a:effectLst/>
                        </a:rPr>
                        <a:t>Tokiko</a:t>
                      </a:r>
                      <a:r>
                        <a:rPr lang="es-ES" sz="1000" u="none" strike="noStrike" dirty="0">
                          <a:effectLst/>
                        </a:rPr>
                        <a:t> Agenda 21 eta </a:t>
                      </a:r>
                      <a:r>
                        <a:rPr lang="es-ES" sz="1000" u="none" strike="noStrike" dirty="0" err="1">
                          <a:effectLst/>
                        </a:rPr>
                        <a:t>Eskolako</a:t>
                      </a:r>
                      <a:r>
                        <a:rPr lang="es-ES" sz="1000" u="none" strike="noStrike" dirty="0">
                          <a:effectLst/>
                        </a:rPr>
                        <a:t> </a:t>
                      </a:r>
                      <a:r>
                        <a:rPr lang="es-ES" sz="1000" u="none" strike="noStrike" dirty="0" err="1" smtClean="0">
                          <a:effectLst/>
                        </a:rPr>
                        <a:t>Agendari</a:t>
                      </a:r>
                      <a:r>
                        <a:rPr lang="es-ES" sz="1000" u="none" strike="noStrike" dirty="0" smtClean="0">
                          <a:effectLst/>
                        </a:rPr>
                        <a:t> </a:t>
                      </a:r>
                      <a:r>
                        <a:rPr lang="es-ES" sz="1000" u="none" strike="noStrike" dirty="0" err="1" smtClean="0">
                          <a:effectLst/>
                        </a:rPr>
                        <a:t>diru</a:t>
                      </a:r>
                      <a:r>
                        <a:rPr lang="es-ES" sz="1000" u="none" strike="noStrike" dirty="0" err="1">
                          <a:effectLst/>
                        </a:rPr>
                        <a:t>-</a:t>
                      </a:r>
                      <a:r>
                        <a:rPr lang="es-ES" sz="1000" u="none" strike="noStrike" dirty="0" err="1" smtClean="0">
                          <a:effectLst/>
                        </a:rPr>
                        <a:t>laguntzak</a:t>
                      </a:r>
                      <a:r>
                        <a:rPr lang="es-ES" sz="1000" u="none" strike="noStrike" dirty="0" smtClean="0">
                          <a:effectLst/>
                        </a:rPr>
                        <a:t> </a:t>
                      </a:r>
                      <a:br>
                        <a:rPr lang="es-ES" sz="1000" u="none" strike="noStrike" dirty="0" smtClean="0">
                          <a:effectLst/>
                        </a:rPr>
                      </a:br>
                      <a:r>
                        <a:rPr lang="es-ES" sz="1000" u="none" strike="noStrike" dirty="0" smtClean="0">
                          <a:effectLst/>
                        </a:rPr>
                        <a:t>Subvenciones </a:t>
                      </a:r>
                      <a:r>
                        <a:rPr lang="es-ES" sz="1000" u="none" strike="noStrike" dirty="0">
                          <a:effectLst/>
                        </a:rPr>
                        <a:t>Agenda Local 21 y Agenda escolar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                         510.000,00 € 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178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 err="1">
                          <a:effectLst/>
                        </a:rPr>
                        <a:t>Gipuzkoa</a:t>
                      </a:r>
                      <a:r>
                        <a:rPr lang="es-ES" sz="1000" u="none" strike="noStrike" dirty="0">
                          <a:effectLst/>
                        </a:rPr>
                        <a:t> </a:t>
                      </a:r>
                      <a:r>
                        <a:rPr lang="es-ES" sz="1000" u="none" strike="noStrike" dirty="0" err="1">
                          <a:effectLst/>
                        </a:rPr>
                        <a:t>Naturaldia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>
                          <a:effectLst/>
                        </a:rPr>
                        <a:t>                         109.000,00 € 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178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 err="1" smtClean="0">
                          <a:effectLst/>
                        </a:rPr>
                        <a:t>Besteak</a:t>
                      </a:r>
                      <a:r>
                        <a:rPr lang="es-ES" sz="1000" u="none" strike="noStrike" baseline="0" dirty="0" smtClean="0">
                          <a:effectLst/>
                        </a:rPr>
                        <a:t> / </a:t>
                      </a:r>
                      <a:r>
                        <a:rPr lang="es-ES" sz="1000" u="none" strike="noStrike" dirty="0" smtClean="0">
                          <a:effectLst/>
                        </a:rPr>
                        <a:t>Otros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>
                          <a:effectLst/>
                        </a:rPr>
                        <a:t>                           50.000,00 € 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5" name="2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8322994"/>
              </p:ext>
            </p:extLst>
          </p:nvPr>
        </p:nvGraphicFramePr>
        <p:xfrm>
          <a:off x="4139953" y="2132856"/>
          <a:ext cx="490006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0650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8944" y="173260"/>
            <a:ext cx="8229600" cy="612903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s-ES" sz="28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es-ES" sz="28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s-ES" sz="28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es-ES" sz="28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s-ES" sz="28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es-ES" sz="28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s-ES" sz="28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2017ko AURREKONTUA / PRESUPUESTO 2017</a:t>
            </a:r>
            <a:endParaRPr lang="es-ES" sz="27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idx="1"/>
          </p:nvPr>
        </p:nvSpPr>
        <p:spPr>
          <a:xfrm>
            <a:off x="899592" y="1411660"/>
            <a:ext cx="6319571" cy="50405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ES" sz="20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13. Programa: </a:t>
            </a:r>
            <a:r>
              <a:rPr lang="es-ES" sz="2000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Energia</a:t>
            </a:r>
            <a:r>
              <a:rPr lang="es-ES" sz="20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s-ES" sz="2000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Iraunkorra</a:t>
            </a:r>
            <a:endParaRPr lang="es-ES" sz="2000" b="1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indent="0" algn="ctr">
              <a:buNone/>
            </a:pPr>
            <a:r>
              <a:rPr lang="es-ES" sz="20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Programa 13: Energía Sostenible</a:t>
            </a:r>
            <a:endParaRPr lang="es-ES" sz="20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indent="0" algn="just">
              <a:buNone/>
            </a:pPr>
            <a:endParaRPr lang="eu-ES" sz="20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611560" y="1340768"/>
            <a:ext cx="7992888" cy="0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" y="0"/>
            <a:ext cx="612068" cy="727865"/>
          </a:xfrm>
          <a:prstGeom prst="rect">
            <a:avLst/>
          </a:prstGeom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611560" y="-99392"/>
            <a:ext cx="3667236" cy="392113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900" b="1" dirty="0" smtClean="0">
                <a:solidFill>
                  <a:schemeClr val="bg1"/>
                </a:solidFill>
              </a:rPr>
              <a:t>Ingurumeneko eta Obra Hidraulikoetako Departamentua</a:t>
            </a:r>
            <a:br>
              <a:rPr lang="es-ES" sz="900" b="1" dirty="0" smtClean="0">
                <a:solidFill>
                  <a:schemeClr val="bg1"/>
                </a:solidFill>
              </a:rPr>
            </a:br>
            <a:r>
              <a:rPr lang="es-ES" sz="900" b="1" dirty="0" smtClean="0">
                <a:solidFill>
                  <a:schemeClr val="bg1"/>
                </a:solidFill>
              </a:rPr>
              <a:t>Departamento de Medio Ambiente  y  Obras Hidráulicas</a:t>
            </a:r>
            <a:endParaRPr lang="es-ES" sz="900" b="1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40257" y="1916832"/>
            <a:ext cx="4114657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u="sng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49. HELBURUA. </a:t>
            </a:r>
            <a:r>
              <a:rPr lang="es-ES" sz="11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Iraunkortasuna</a:t>
            </a:r>
            <a:r>
              <a:rPr lang="es-E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s-ES" sz="11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Gipuzkoaren</a:t>
            </a:r>
            <a:r>
              <a:rPr lang="es-E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s-ES" sz="11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nortasun-ezaugarri</a:t>
            </a:r>
            <a:r>
              <a:rPr lang="es-E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s-ES" sz="11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bihurtzea</a:t>
            </a:r>
            <a:r>
              <a:rPr lang="es-E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, eta </a:t>
            </a:r>
            <a:r>
              <a:rPr lang="es-ES" sz="11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helburu</a:t>
            </a:r>
            <a:r>
              <a:rPr lang="es-E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s-ES" sz="11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horretan</a:t>
            </a:r>
            <a:r>
              <a:rPr lang="es-E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s-ES" sz="11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lurraldeko</a:t>
            </a:r>
            <a:r>
              <a:rPr lang="es-E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s-ES" sz="11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herritar</a:t>
            </a:r>
            <a:r>
              <a:rPr lang="es-E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, </a:t>
            </a:r>
            <a:r>
              <a:rPr lang="es-ES" sz="11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erakunde</a:t>
            </a:r>
            <a:r>
              <a:rPr lang="es-E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, </a:t>
            </a:r>
            <a:r>
              <a:rPr lang="es-ES" sz="11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egitura</a:t>
            </a:r>
            <a:r>
              <a:rPr lang="es-E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s-ES" sz="11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ekonomiko</a:t>
            </a:r>
            <a:r>
              <a:rPr lang="es-E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eta </a:t>
            </a:r>
            <a:r>
              <a:rPr lang="es-ES" sz="11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sozial</a:t>
            </a:r>
            <a:r>
              <a:rPr lang="es-E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s-ES" sz="11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guztiak</a:t>
            </a:r>
            <a:r>
              <a:rPr lang="es-E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s-ES" sz="11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sartzea</a:t>
            </a:r>
            <a:endParaRPr lang="es-ES" sz="11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es-ES" sz="1100" b="1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OBJETIVO 49</a:t>
            </a:r>
            <a:r>
              <a:rPr lang="es-E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: Hacer de la sostenibilidad una seña de identidad en </a:t>
            </a:r>
            <a:r>
              <a:rPr lang="es-ES" sz="11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Gipuzkoa</a:t>
            </a:r>
            <a:r>
              <a:rPr lang="es-E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, implicando en este objetivo a toda la ciudadanía, a todas las instituciones y a todo el tejido económico y empresarial del territorio:</a:t>
            </a:r>
          </a:p>
          <a:p>
            <a:r>
              <a:rPr lang="es-ES" sz="1100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Eraginkortasun</a:t>
            </a:r>
            <a:r>
              <a:rPr lang="es-ES" sz="11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s-ES" sz="1100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energetikoa</a:t>
            </a:r>
            <a:r>
              <a:rPr lang="es-ES" sz="11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 </a:t>
            </a:r>
            <a:r>
              <a:rPr lang="es-ES" sz="1100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Tokiko</a:t>
            </a:r>
            <a:r>
              <a:rPr lang="es-ES" sz="11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s-ES" sz="1100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ekonomia</a:t>
            </a:r>
            <a:r>
              <a:rPr lang="es-ES" sz="11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eta </a:t>
            </a:r>
            <a:r>
              <a:rPr lang="es-ES" sz="1100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enplegu</a:t>
            </a:r>
            <a:r>
              <a:rPr lang="es-ES" sz="11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s-ES" sz="1100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jasangarriaren</a:t>
            </a:r>
            <a:r>
              <a:rPr lang="es-ES" sz="11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s-ES" sz="1100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dinamizazioa</a:t>
            </a:r>
            <a:r>
              <a:rPr lang="es-ES" sz="11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  <a:br>
              <a:rPr lang="es-ES" sz="11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s-ES" sz="11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Eficiencia energética. Dinamización de la economía local y empleo sostenible</a:t>
            </a:r>
            <a:r>
              <a:rPr lang="es-ES" sz="11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  <a:p>
            <a:pPr algn="ctr"/>
            <a:endParaRPr lang="es-ES" sz="1100" b="1" u="sng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9143999" cy="77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383512"/>
              </p:ext>
            </p:extLst>
          </p:nvPr>
        </p:nvGraphicFramePr>
        <p:xfrm>
          <a:off x="395536" y="3975773"/>
          <a:ext cx="4158208" cy="278816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261710"/>
                <a:gridCol w="1896498"/>
              </a:tblGrid>
              <a:tr h="349441">
                <a:tc>
                  <a:txBody>
                    <a:bodyPr/>
                    <a:lstStyle/>
                    <a:p>
                      <a:r>
                        <a:rPr lang="es-ES" sz="1000" dirty="0" err="1" smtClean="0"/>
                        <a:t>KAPITULUA</a:t>
                      </a:r>
                      <a:endParaRPr lang="es-ES" sz="1000" dirty="0" smtClean="0"/>
                    </a:p>
                    <a:p>
                      <a:r>
                        <a:rPr lang="es-ES" sz="1000" dirty="0" smtClean="0"/>
                        <a:t>CAPÍTULO</a:t>
                      </a:r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AURREKONTUA</a:t>
                      </a:r>
                    </a:p>
                    <a:p>
                      <a:r>
                        <a:rPr lang="es-ES" sz="1000" dirty="0" smtClean="0"/>
                        <a:t>PRESUPUESTO</a:t>
                      </a:r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349441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>
                          <a:effectLst/>
                        </a:rPr>
                        <a:t>Ikasketak eta </a:t>
                      </a:r>
                      <a:r>
                        <a:rPr lang="es-ES" sz="1000" u="none" strike="noStrike" dirty="0" err="1">
                          <a:effectLst/>
                        </a:rPr>
                        <a:t>proiektuak</a:t>
                      </a:r>
                      <a:r>
                        <a:rPr lang="es-ES" sz="1000" u="none" strike="noStrike" dirty="0">
                          <a:effectLst/>
                        </a:rPr>
                        <a:t/>
                      </a:r>
                      <a:br>
                        <a:rPr lang="es-ES" sz="1000" u="none" strike="noStrike" dirty="0">
                          <a:effectLst/>
                        </a:rPr>
                      </a:br>
                      <a:r>
                        <a:rPr lang="es-ES" sz="1000" u="none" strike="noStrike" dirty="0" smtClean="0">
                          <a:effectLst/>
                        </a:rPr>
                        <a:t>Estudios </a:t>
                      </a:r>
                      <a:r>
                        <a:rPr lang="es-ES" sz="1000" u="none" strike="noStrike" dirty="0">
                          <a:effectLst/>
                        </a:rPr>
                        <a:t>y Proyectos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                         281.000,00 €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775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 err="1" smtClean="0">
                          <a:effectLst/>
                        </a:rPr>
                        <a:t>Eraikinen</a:t>
                      </a:r>
                      <a:r>
                        <a:rPr lang="es-ES" sz="1000" u="none" strike="noStrike" dirty="0" smtClean="0">
                          <a:effectLst/>
                        </a:rPr>
                        <a:t> </a:t>
                      </a:r>
                      <a:r>
                        <a:rPr lang="es-ES" sz="1000" u="none" strike="noStrike" dirty="0" err="1" smtClean="0">
                          <a:effectLst/>
                        </a:rPr>
                        <a:t>birgaikuntza</a:t>
                      </a:r>
                      <a:r>
                        <a:rPr lang="es-ES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es-ES" sz="1000" u="none" strike="noStrike" dirty="0" err="1" smtClean="0">
                          <a:effectLst/>
                        </a:rPr>
                        <a:t>energia</a:t>
                      </a:r>
                      <a:r>
                        <a:rPr lang="es-ES" sz="1000" u="none" strike="noStrike" dirty="0" smtClean="0">
                          <a:effectLst/>
                        </a:rPr>
                        <a:t> </a:t>
                      </a:r>
                      <a:r>
                        <a:rPr lang="es-ES" sz="1000" u="none" strike="noStrike" dirty="0" err="1">
                          <a:effectLst/>
                        </a:rPr>
                        <a:t>eraginkortasun</a:t>
                      </a:r>
                      <a:r>
                        <a:rPr lang="es-ES" sz="1000" u="none" strike="noStrike" dirty="0">
                          <a:effectLst/>
                        </a:rPr>
                        <a:t> </a:t>
                      </a:r>
                      <a:r>
                        <a:rPr lang="es-ES" sz="1000" u="none" strike="noStrike" dirty="0" err="1">
                          <a:effectLst/>
                        </a:rPr>
                        <a:t>irizpiden</a:t>
                      </a:r>
                      <a:r>
                        <a:rPr lang="es-ES" sz="1000" u="none" strike="noStrike" dirty="0">
                          <a:effectLst/>
                        </a:rPr>
                        <a:t> </a:t>
                      </a:r>
                      <a:r>
                        <a:rPr lang="es-ES" sz="1000" u="none" strike="noStrike" dirty="0" err="1">
                          <a:effectLst/>
                        </a:rPr>
                        <a:t>arabera</a:t>
                      </a:r>
                      <a:r>
                        <a:rPr lang="es-ES" sz="1000" u="none" strike="noStrike" dirty="0">
                          <a:effectLst/>
                        </a:rPr>
                        <a:t> / </a:t>
                      </a:r>
                      <a:r>
                        <a:rPr lang="es-ES" sz="1000" u="none" strike="noStrike" dirty="0" smtClean="0">
                          <a:effectLst/>
                        </a:rPr>
                        <a:t>Rehabilitación energética </a:t>
                      </a:r>
                      <a:r>
                        <a:rPr lang="es-ES" sz="1000" u="none" strike="noStrike" dirty="0">
                          <a:effectLst/>
                        </a:rPr>
                        <a:t>Edificios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                     1.042.952,00 €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6244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Diru - laguntzak / Subvenciones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                         134.000,00 €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6244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 err="1" smtClean="0">
                          <a:effectLst/>
                        </a:rPr>
                        <a:t>Pobrezia</a:t>
                      </a:r>
                      <a:r>
                        <a:rPr lang="es-ES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es-ES" sz="1000" u="none" strike="noStrike" baseline="0" dirty="0" err="1" smtClean="0">
                          <a:effectLst/>
                        </a:rPr>
                        <a:t>Energetikoaren</a:t>
                      </a:r>
                      <a:r>
                        <a:rPr lang="es-ES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es-ES" sz="1000" u="none" strike="noStrike" baseline="0" dirty="0" err="1" smtClean="0">
                          <a:effectLst/>
                        </a:rPr>
                        <a:t>Behatokia</a:t>
                      </a:r>
                      <a:r>
                        <a:rPr lang="es-ES" sz="1000" u="none" strike="noStrike" baseline="0" dirty="0" smtClean="0">
                          <a:effectLst/>
                        </a:rPr>
                        <a:t/>
                      </a:r>
                      <a:br>
                        <a:rPr lang="es-ES" sz="1000" u="none" strike="noStrike" baseline="0" dirty="0" smtClean="0">
                          <a:effectLst/>
                        </a:rPr>
                      </a:br>
                      <a:r>
                        <a:rPr lang="es-ES" sz="1000" u="none" strike="noStrike" dirty="0" smtClean="0">
                          <a:effectLst/>
                        </a:rPr>
                        <a:t>Observatorio </a:t>
                      </a:r>
                      <a:r>
                        <a:rPr lang="es-ES" sz="1000" u="none" strike="noStrike" dirty="0">
                          <a:effectLst/>
                        </a:rPr>
                        <a:t>Pobreza </a:t>
                      </a:r>
                      <a:r>
                        <a:rPr lang="es-ES" sz="1000" u="none" strike="noStrike" dirty="0" smtClean="0">
                          <a:effectLst/>
                        </a:rPr>
                        <a:t>Energética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                       50.000,00 €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6244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 err="1" smtClean="0">
                          <a:effectLst/>
                        </a:rPr>
                        <a:t>Eskualdeko</a:t>
                      </a:r>
                      <a:r>
                        <a:rPr lang="es-ES" sz="1000" u="none" strike="noStrike" dirty="0" smtClean="0">
                          <a:effectLst/>
                        </a:rPr>
                        <a:t> </a:t>
                      </a:r>
                      <a:r>
                        <a:rPr lang="es-ES" sz="1000" u="none" strike="noStrike" dirty="0" err="1" smtClean="0">
                          <a:effectLst/>
                        </a:rPr>
                        <a:t>Energia</a:t>
                      </a:r>
                      <a:r>
                        <a:rPr lang="es-ES" sz="1000" u="none" strike="noStrike" dirty="0" smtClean="0">
                          <a:effectLst/>
                        </a:rPr>
                        <a:t> </a:t>
                      </a:r>
                      <a:r>
                        <a:rPr lang="es-ES" sz="1000" u="none" strike="noStrike" dirty="0" err="1" smtClean="0">
                          <a:effectLst/>
                        </a:rPr>
                        <a:t>Plangintzen</a:t>
                      </a:r>
                      <a:r>
                        <a:rPr lang="es-ES" sz="1000" u="none" strike="noStrike" dirty="0" smtClean="0">
                          <a:effectLst/>
                        </a:rPr>
                        <a:t> </a:t>
                      </a:r>
                      <a:r>
                        <a:rPr lang="es-ES" sz="1000" u="none" strike="noStrike" dirty="0" err="1" smtClean="0">
                          <a:effectLst/>
                        </a:rPr>
                        <a:t>sustapena</a:t>
                      </a:r>
                      <a:r>
                        <a:rPr lang="es-ES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es-ES" sz="1000" u="none" strike="noStrike" dirty="0" smtClean="0">
                          <a:effectLst/>
                        </a:rPr>
                        <a:t>Impulso </a:t>
                      </a:r>
                      <a:r>
                        <a:rPr lang="es-ES" sz="1000" u="none" strike="noStrike" dirty="0">
                          <a:effectLst/>
                        </a:rPr>
                        <a:t>Planes </a:t>
                      </a:r>
                      <a:r>
                        <a:rPr lang="es-ES" sz="1000" u="none" strike="noStrike" dirty="0" smtClean="0">
                          <a:effectLst/>
                        </a:rPr>
                        <a:t>Energía </a:t>
                      </a:r>
                      <a:r>
                        <a:rPr lang="es-ES" sz="1000" u="none" strike="noStrike" dirty="0">
                          <a:effectLst/>
                        </a:rPr>
                        <a:t>Comarcales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                     300.000,00 €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6244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>
                          <a:effectLst/>
                        </a:rPr>
                        <a:t>Besteak / Otros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                           10.000,00 €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7 Flecha derecha"/>
          <p:cNvSpPr/>
          <p:nvPr/>
        </p:nvSpPr>
        <p:spPr>
          <a:xfrm>
            <a:off x="4608004" y="5949280"/>
            <a:ext cx="54006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5284441" y="5805264"/>
            <a:ext cx="2671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200.000 € </a:t>
            </a:r>
            <a:r>
              <a:rPr lang="es-ES" sz="800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Planak</a:t>
            </a:r>
            <a:r>
              <a:rPr lang="es-ES" sz="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/ Planes existentes:</a:t>
            </a:r>
            <a:endParaRPr lang="es-ES" sz="800" b="1" u="sng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sz="800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Iraurgi</a:t>
            </a:r>
            <a:r>
              <a:rPr lang="es-ES" sz="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s-ES" sz="800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Lantzen</a:t>
            </a:r>
            <a:r>
              <a:rPr lang="es-ES" sz="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(</a:t>
            </a:r>
            <a:r>
              <a:rPr lang="es-ES" sz="800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Urola</a:t>
            </a:r>
            <a:r>
              <a:rPr lang="es-ES" sz="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s-ES" sz="800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erdia</a:t>
            </a:r>
            <a:r>
              <a:rPr lang="es-ES" sz="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sz="800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Oarsoaldea</a:t>
            </a:r>
            <a:endParaRPr lang="es-ES" sz="8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sz="800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Tolosaldea</a:t>
            </a:r>
            <a:r>
              <a:rPr lang="es-ES" sz="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s-ES" sz="800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Garatzen</a:t>
            </a:r>
            <a:endParaRPr lang="es-ES" sz="8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sz="800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Debegesa</a:t>
            </a:r>
            <a:endParaRPr lang="es-ES" sz="8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es-ES" sz="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es-ES" sz="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100.000 € </a:t>
            </a:r>
            <a:r>
              <a:rPr lang="es-ES" sz="800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Gainontzeko</a:t>
            </a:r>
            <a:r>
              <a:rPr lang="es-ES" sz="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s-ES" sz="800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eskualdeen</a:t>
            </a:r>
            <a:r>
              <a:rPr lang="es-ES" sz="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s-ES" sz="800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sustapena</a:t>
            </a:r>
            <a:r>
              <a:rPr lang="es-ES" sz="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Impulso </a:t>
            </a:r>
            <a:r>
              <a:rPr lang="es-ES" sz="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</a:t>
            </a:r>
            <a:r>
              <a:rPr lang="es-ES" sz="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esto Comarcas</a:t>
            </a:r>
          </a:p>
        </p:txBody>
      </p:sp>
      <p:graphicFrame>
        <p:nvGraphicFramePr>
          <p:cNvPr id="14" name="2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9393794"/>
              </p:ext>
            </p:extLst>
          </p:nvPr>
        </p:nvGraphicFramePr>
        <p:xfrm>
          <a:off x="4640721" y="3495712"/>
          <a:ext cx="4356485" cy="2664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1 Flecha arriba"/>
          <p:cNvSpPr/>
          <p:nvPr/>
        </p:nvSpPr>
        <p:spPr>
          <a:xfrm>
            <a:off x="6532308" y="3120211"/>
            <a:ext cx="88101" cy="75100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/>
          </a:p>
        </p:txBody>
      </p:sp>
      <p:graphicFrame>
        <p:nvGraphicFramePr>
          <p:cNvPr id="16" name="2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4505682"/>
              </p:ext>
            </p:extLst>
          </p:nvPr>
        </p:nvGraphicFramePr>
        <p:xfrm>
          <a:off x="5436096" y="1484784"/>
          <a:ext cx="3798168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6518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8944" y="158843"/>
            <a:ext cx="8229600" cy="612903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>
                <a:latin typeface="Lucida Sans Unique"/>
              </a:rPr>
              <a:t/>
            </a:r>
            <a:br>
              <a:rPr lang="es-ES" sz="2800" b="1" dirty="0" smtClean="0">
                <a:latin typeface="Lucida Sans Unique"/>
              </a:rPr>
            </a:br>
            <a:r>
              <a:rPr lang="es-ES" sz="2800" b="1" dirty="0" smtClean="0">
                <a:latin typeface="Lucida Sans Unique"/>
              </a:rPr>
              <a:t>2017ko </a:t>
            </a:r>
            <a:r>
              <a:rPr lang="es-ES" sz="2800" b="1" dirty="0" smtClean="0">
                <a:latin typeface="Lucida Sans Unique"/>
                <a:cs typeface="Lucida Sans Unicode" panose="020B0602030504020204" pitchFamily="34" charset="0"/>
              </a:rPr>
              <a:t>AURREKONTUA</a:t>
            </a:r>
            <a:r>
              <a:rPr lang="es-ES" sz="2800" b="1" dirty="0" smtClean="0">
                <a:latin typeface="Lucida Sans Unique"/>
              </a:rPr>
              <a:t> / PRESUPUESTO 2017</a:t>
            </a:r>
            <a:endParaRPr lang="es-ES" sz="2700" dirty="0">
              <a:latin typeface="Lucida Sans Unique"/>
            </a:endParaRPr>
          </a:p>
        </p:txBody>
      </p:sp>
      <p:sp>
        <p:nvSpPr>
          <p:cNvPr id="9" name="Título 1"/>
          <p:cNvSpPr>
            <a:spLocks noGrp="1"/>
          </p:cNvSpPr>
          <p:nvPr>
            <p:ph idx="1"/>
          </p:nvPr>
        </p:nvSpPr>
        <p:spPr>
          <a:xfrm>
            <a:off x="899592" y="1484784"/>
            <a:ext cx="7416824" cy="50405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E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14 Programa: </a:t>
            </a:r>
            <a:r>
              <a:rPr lang="eu-E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Degradatutako esparruak </a:t>
            </a:r>
            <a:r>
              <a:rPr lang="es-ES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es-ES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s-E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Programa 14: Áreas Degradadas</a:t>
            </a:r>
            <a:endParaRPr lang="es-ES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indent="0" algn="just">
              <a:buNone/>
            </a:pPr>
            <a:endParaRPr lang="eu-ES" sz="20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557300" y="1340768"/>
            <a:ext cx="7992888" cy="0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" y="0"/>
            <a:ext cx="612068" cy="727865"/>
          </a:xfrm>
          <a:prstGeom prst="rect">
            <a:avLst/>
          </a:prstGeom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611560" y="-99392"/>
            <a:ext cx="3667236" cy="392113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900" b="1" dirty="0" smtClean="0">
                <a:solidFill>
                  <a:schemeClr val="bg1"/>
                </a:solidFill>
              </a:rPr>
              <a:t>Ingurumeneko eta Obra Hidraulikoetako Departamentua</a:t>
            </a:r>
            <a:br>
              <a:rPr lang="es-ES" sz="900" b="1" dirty="0" smtClean="0">
                <a:solidFill>
                  <a:schemeClr val="bg1"/>
                </a:solidFill>
              </a:rPr>
            </a:br>
            <a:r>
              <a:rPr lang="es-ES" sz="900" b="1" dirty="0" smtClean="0">
                <a:solidFill>
                  <a:schemeClr val="bg1"/>
                </a:solidFill>
              </a:rPr>
              <a:t>Departamento de Medio Ambiente  y  Obras Hidráulicas</a:t>
            </a:r>
            <a:endParaRPr lang="es-ES" sz="900" b="1" dirty="0">
              <a:solidFill>
                <a:schemeClr val="bg1"/>
              </a:solidFill>
            </a:endParaRPr>
          </a:p>
        </p:txBody>
      </p:sp>
      <p:graphicFrame>
        <p:nvGraphicFramePr>
          <p:cNvPr id="14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3332240"/>
              </p:ext>
            </p:extLst>
          </p:nvPr>
        </p:nvGraphicFramePr>
        <p:xfrm>
          <a:off x="5004048" y="2417230"/>
          <a:ext cx="4115932" cy="245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3796722"/>
              </p:ext>
            </p:extLst>
          </p:nvPr>
        </p:nvGraphicFramePr>
        <p:xfrm>
          <a:off x="3275856" y="2276871"/>
          <a:ext cx="5847810" cy="3240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9143999" cy="77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918858"/>
              </p:ext>
            </p:extLst>
          </p:nvPr>
        </p:nvGraphicFramePr>
        <p:xfrm>
          <a:off x="467544" y="2348880"/>
          <a:ext cx="3744416" cy="231691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043708"/>
                <a:gridCol w="1700708"/>
              </a:tblGrid>
              <a:tr h="444711">
                <a:tc>
                  <a:txBody>
                    <a:bodyPr/>
                    <a:lstStyle/>
                    <a:p>
                      <a:r>
                        <a:rPr lang="es-ES" sz="1000" dirty="0" err="1" smtClean="0"/>
                        <a:t>KAPITULUA</a:t>
                      </a:r>
                      <a:endParaRPr lang="es-ES" sz="1000" dirty="0" smtClean="0"/>
                    </a:p>
                    <a:p>
                      <a:r>
                        <a:rPr lang="es-ES" sz="1000" dirty="0" smtClean="0"/>
                        <a:t>CAPÍTULO</a:t>
                      </a:r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AURREKONTUA</a:t>
                      </a:r>
                    </a:p>
                    <a:p>
                      <a:r>
                        <a:rPr lang="es-ES" sz="1000" dirty="0" smtClean="0"/>
                        <a:t>PRESUPUESTO</a:t>
                      </a:r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44471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Proiektuak eta </a:t>
                      </a:r>
                      <a:r>
                        <a:rPr lang="es-ES" sz="1100" u="none" strike="noStrike" dirty="0" err="1" smtClean="0">
                          <a:effectLst/>
                        </a:rPr>
                        <a:t>Ikerketak</a:t>
                      </a:r>
                      <a:r>
                        <a:rPr lang="es-ES" sz="1100" u="none" strike="noStrike" dirty="0" smtClean="0">
                          <a:effectLst/>
                        </a:rPr>
                        <a:t>  </a:t>
                      </a:r>
                      <a:br>
                        <a:rPr lang="es-ES" sz="1100" u="none" strike="noStrike" dirty="0" smtClean="0">
                          <a:effectLst/>
                        </a:rPr>
                      </a:br>
                      <a:r>
                        <a:rPr lang="es-ES" sz="1100" u="none" strike="noStrike" dirty="0" smtClean="0">
                          <a:effectLst/>
                        </a:rPr>
                        <a:t>Proyectos </a:t>
                      </a:r>
                      <a:r>
                        <a:rPr lang="es-ES" sz="1100" u="none" strike="noStrike" dirty="0">
                          <a:effectLst/>
                        </a:rPr>
                        <a:t>y Estudios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                       80.000,00 €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98278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 err="1">
                          <a:effectLst/>
                        </a:rPr>
                        <a:t>Hondatutako</a:t>
                      </a:r>
                      <a:r>
                        <a:rPr lang="es-ES" sz="1100" u="none" strike="noStrike" dirty="0">
                          <a:effectLst/>
                        </a:rPr>
                        <a:t> </a:t>
                      </a:r>
                      <a:r>
                        <a:rPr lang="es-ES" sz="1100" u="none" strike="noStrike" dirty="0" err="1">
                          <a:effectLst/>
                        </a:rPr>
                        <a:t>eremuen</a:t>
                      </a:r>
                      <a:r>
                        <a:rPr lang="es-ES" sz="1100" u="none" strike="noStrike" dirty="0">
                          <a:effectLst/>
                        </a:rPr>
                        <a:t> </a:t>
                      </a:r>
                      <a:r>
                        <a:rPr lang="es-ES" sz="1100" u="none" strike="noStrike" dirty="0" err="1">
                          <a:effectLst/>
                        </a:rPr>
                        <a:t>zaharberritze</a:t>
                      </a:r>
                      <a:r>
                        <a:rPr lang="es-ES" sz="1100" u="none" strike="noStrike" dirty="0">
                          <a:effectLst/>
                        </a:rPr>
                        <a:t> </a:t>
                      </a:r>
                      <a:r>
                        <a:rPr lang="es-ES" sz="1100" u="none" strike="noStrike" dirty="0" err="1">
                          <a:effectLst/>
                        </a:rPr>
                        <a:t>Fisikoa</a:t>
                      </a:r>
                      <a:r>
                        <a:rPr lang="es-ES" sz="1100" u="none" strike="noStrike" dirty="0">
                          <a:effectLst/>
                        </a:rPr>
                        <a:t/>
                      </a:r>
                      <a:br>
                        <a:rPr lang="es-ES" sz="1100" u="none" strike="noStrike" dirty="0">
                          <a:effectLst/>
                        </a:rPr>
                      </a:br>
                      <a:r>
                        <a:rPr lang="es-ES" sz="1100" u="none" strike="noStrike" dirty="0">
                          <a:effectLst/>
                        </a:rPr>
                        <a:t>Restauración física de áreas </a:t>
                      </a:r>
                      <a:r>
                        <a:rPr lang="es-ES" sz="1100" u="none" strike="noStrike" dirty="0" smtClean="0">
                          <a:effectLst/>
                        </a:rPr>
                        <a:t>degradadas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                       45.000,00 €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4471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u="none" strike="noStrike" dirty="0" err="1">
                          <a:effectLst/>
                        </a:rPr>
                        <a:t>Obrak</a:t>
                      </a:r>
                      <a:r>
                        <a:rPr lang="pt-BR" sz="1100" u="none" strike="noStrike" dirty="0">
                          <a:effectLst/>
                        </a:rPr>
                        <a:t> </a:t>
                      </a:r>
                      <a:r>
                        <a:rPr lang="pt-BR" sz="1100" u="none" strike="noStrike" dirty="0" err="1">
                          <a:effectLst/>
                        </a:rPr>
                        <a:t>eta</a:t>
                      </a:r>
                      <a:r>
                        <a:rPr lang="pt-BR" sz="1100" u="none" strike="noStrike" dirty="0">
                          <a:effectLst/>
                        </a:rPr>
                        <a:t> </a:t>
                      </a:r>
                      <a:r>
                        <a:rPr lang="pt-BR" sz="1100" u="none" strike="noStrike" dirty="0" err="1">
                          <a:effectLst/>
                        </a:rPr>
                        <a:t>instalazioak</a:t>
                      </a:r>
                      <a:r>
                        <a:rPr lang="pt-BR" sz="1100" u="none" strike="noStrike" dirty="0">
                          <a:effectLst/>
                        </a:rPr>
                        <a:t> </a:t>
                      </a:r>
                      <a:r>
                        <a:rPr lang="pt-BR" sz="1100" u="none" strike="noStrike" dirty="0" smtClean="0">
                          <a:effectLst/>
                        </a:rPr>
                        <a:t/>
                      </a:r>
                      <a:br>
                        <a:rPr lang="pt-BR" sz="1100" u="none" strike="noStrike" dirty="0" smtClean="0">
                          <a:effectLst/>
                        </a:rPr>
                      </a:br>
                      <a:r>
                        <a:rPr lang="pt-BR" sz="1100" u="none" strike="noStrike" dirty="0" smtClean="0">
                          <a:effectLst/>
                        </a:rPr>
                        <a:t>Obras </a:t>
                      </a:r>
                      <a:r>
                        <a:rPr lang="pt-BR" sz="1100" u="none" strike="noStrike" dirty="0">
                          <a:effectLst/>
                        </a:rPr>
                        <a:t>e </a:t>
                      </a:r>
                      <a:r>
                        <a:rPr lang="pt-BR" sz="1100" u="none" strike="noStrike" dirty="0" err="1">
                          <a:effectLst/>
                        </a:rPr>
                        <a:t>instalaciones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                         240.000,00 €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5" name="1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0134525"/>
              </p:ext>
            </p:extLst>
          </p:nvPr>
        </p:nvGraphicFramePr>
        <p:xfrm>
          <a:off x="4278796" y="2420888"/>
          <a:ext cx="4900625" cy="2634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9070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8944" y="158843"/>
            <a:ext cx="8229600" cy="612903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>
                <a:latin typeface="Lucida Sans Unique"/>
              </a:rPr>
              <a:t>2017ko </a:t>
            </a:r>
            <a:r>
              <a:rPr lang="es-ES" sz="2800" b="1" dirty="0" smtClean="0">
                <a:latin typeface="Lucida Sans Unique"/>
                <a:cs typeface="Lucida Sans Unicode" panose="020B0602030504020204" pitchFamily="34" charset="0"/>
              </a:rPr>
              <a:t>AURREKONTUA</a:t>
            </a:r>
            <a:r>
              <a:rPr lang="es-ES" sz="2800" b="1" dirty="0" smtClean="0">
                <a:latin typeface="Lucida Sans Unique"/>
              </a:rPr>
              <a:t> / PRESUPUESTO 2017</a:t>
            </a:r>
            <a:endParaRPr lang="es-ES" sz="2700" dirty="0">
              <a:latin typeface="Lucida Sans Unique"/>
            </a:endParaRPr>
          </a:p>
        </p:txBody>
      </p:sp>
      <p:sp>
        <p:nvSpPr>
          <p:cNvPr id="9" name="Título 1"/>
          <p:cNvSpPr>
            <a:spLocks noGrp="1"/>
          </p:cNvSpPr>
          <p:nvPr>
            <p:ph idx="1"/>
          </p:nvPr>
        </p:nvSpPr>
        <p:spPr>
          <a:xfrm>
            <a:off x="899592" y="1484784"/>
            <a:ext cx="7416824" cy="50405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E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15. Programa: </a:t>
            </a:r>
            <a:r>
              <a:rPr lang="eu-E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Klima Aldaketa </a:t>
            </a:r>
            <a:r>
              <a:rPr lang="es-E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/ Programa 15: Cambio Climático</a:t>
            </a:r>
            <a:endParaRPr lang="es-ES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indent="0" algn="just">
              <a:buNone/>
            </a:pPr>
            <a:endParaRPr lang="eu-ES" sz="20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557300" y="1340768"/>
            <a:ext cx="7992888" cy="0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" y="0"/>
            <a:ext cx="612068" cy="727865"/>
          </a:xfrm>
          <a:prstGeom prst="rect">
            <a:avLst/>
          </a:prstGeom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611560" y="-99392"/>
            <a:ext cx="3667236" cy="392113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900" b="1" dirty="0" smtClean="0">
                <a:solidFill>
                  <a:schemeClr val="bg1"/>
                </a:solidFill>
              </a:rPr>
              <a:t>Ingurumeneko eta Obra Hidraulikoetako Departamentua</a:t>
            </a:r>
            <a:br>
              <a:rPr lang="es-ES" sz="900" b="1" dirty="0" smtClean="0">
                <a:solidFill>
                  <a:schemeClr val="bg1"/>
                </a:solidFill>
              </a:rPr>
            </a:br>
            <a:r>
              <a:rPr lang="es-ES" sz="900" b="1" dirty="0" smtClean="0">
                <a:solidFill>
                  <a:schemeClr val="bg1"/>
                </a:solidFill>
              </a:rPr>
              <a:t>Departamento de Medio Ambiente  y  Obras Hidráulicas</a:t>
            </a:r>
            <a:endParaRPr lang="es-ES" sz="900" b="1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9144000" cy="77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87250" y="3714811"/>
            <a:ext cx="38915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cap="small" dirty="0" smtClean="0"/>
              <a:t>KLIMA ALDAKETARI AURRE </a:t>
            </a:r>
            <a:r>
              <a:rPr lang="en-US" sz="1200" b="1" i="1" cap="small" dirty="0" smtClean="0"/>
              <a:t>EGITEKO GIPUZKOAR ESTRATEGIA. 2050 </a:t>
            </a:r>
            <a:r>
              <a:rPr lang="en-US" sz="1200" b="1" i="1" cap="small" dirty="0" err="1" smtClean="0"/>
              <a:t>euskadiko</a:t>
            </a:r>
            <a:r>
              <a:rPr lang="en-US" sz="1200" b="1" i="1" cap="small" dirty="0" smtClean="0"/>
              <a:t> </a:t>
            </a:r>
            <a:r>
              <a:rPr lang="en-US" sz="1200" b="1" i="1" cap="small" dirty="0" err="1" smtClean="0"/>
              <a:t>klima</a:t>
            </a:r>
            <a:r>
              <a:rPr lang="en-US" sz="1200" b="1" i="1" cap="small" dirty="0" smtClean="0"/>
              <a:t> </a:t>
            </a:r>
            <a:r>
              <a:rPr lang="en-US" sz="1200" b="1" i="1" cap="small" dirty="0" err="1" smtClean="0"/>
              <a:t>aldaketaren</a:t>
            </a:r>
            <a:r>
              <a:rPr lang="en-US" sz="1200" b="1" i="1" cap="small" dirty="0" smtClean="0"/>
              <a:t> </a:t>
            </a:r>
            <a:r>
              <a:rPr lang="en-US" sz="1200" b="1" i="1" cap="small" dirty="0" err="1" smtClean="0"/>
              <a:t>estrategian</a:t>
            </a:r>
            <a:r>
              <a:rPr lang="en-US" sz="1200" b="1" i="1" cap="small" dirty="0" smtClean="0"/>
              <a:t> </a:t>
            </a:r>
            <a:r>
              <a:rPr lang="en-US" sz="1200" b="1" i="1" cap="small" dirty="0" err="1" smtClean="0"/>
              <a:t>oinarrituta</a:t>
            </a:r>
            <a:r>
              <a:rPr lang="en-US" sz="1200" b="1" i="1" cap="small" dirty="0" smtClean="0"/>
              <a:t> (</a:t>
            </a:r>
            <a:r>
              <a:rPr lang="en-US" sz="1200" b="1" i="1" u="sng" cap="small" dirty="0" smtClean="0"/>
              <a:t>KLIMA 2050</a:t>
            </a:r>
            <a:r>
              <a:rPr lang="en-US" sz="1200" b="1" i="1" cap="small" dirty="0" smtClean="0"/>
              <a:t>)</a:t>
            </a:r>
            <a:br>
              <a:rPr lang="en-US" sz="1200" b="1" i="1" cap="small" dirty="0" smtClean="0"/>
            </a:br>
            <a:r>
              <a:rPr lang="en-US" sz="1200" b="1" i="1" cap="small" dirty="0" smtClean="0"/>
              <a:t/>
            </a:r>
            <a:br>
              <a:rPr lang="en-US" sz="1200" b="1" i="1" cap="small" dirty="0" smtClean="0"/>
            </a:br>
            <a:r>
              <a:rPr lang="en-US" sz="1200" b="1" i="1" cap="small" dirty="0" smtClean="0"/>
              <a:t>ESTRATEGIA </a:t>
            </a:r>
            <a:r>
              <a:rPr lang="en-US" sz="1200" b="1" i="1" cap="small" dirty="0"/>
              <a:t>GUIPUZCOANA DE LUCHA CONTRA EL CAMBIO </a:t>
            </a:r>
            <a:r>
              <a:rPr lang="en-US" sz="1200" b="1" i="1" cap="small" dirty="0" smtClean="0"/>
              <a:t>CLIMÁTICO </a:t>
            </a:r>
            <a:r>
              <a:rPr lang="en-US" sz="1200" b="1" i="1" cap="small" dirty="0" err="1" smtClean="0"/>
              <a:t>basada</a:t>
            </a:r>
            <a:r>
              <a:rPr lang="en-US" sz="1200" b="1" i="1" cap="small" dirty="0" smtClean="0"/>
              <a:t> en la </a:t>
            </a:r>
            <a:r>
              <a:rPr lang="en-US" sz="1200" b="1" i="1" cap="small" dirty="0" err="1" smtClean="0"/>
              <a:t>estrategia</a:t>
            </a:r>
            <a:r>
              <a:rPr lang="en-US" sz="1200" b="1" i="1" cap="small" dirty="0" smtClean="0"/>
              <a:t> de </a:t>
            </a:r>
            <a:r>
              <a:rPr lang="en-US" sz="1200" b="1" i="1" cap="small" dirty="0" err="1" smtClean="0"/>
              <a:t>cambio</a:t>
            </a:r>
            <a:r>
              <a:rPr lang="en-US" sz="1200" b="1" i="1" cap="small" dirty="0" smtClean="0"/>
              <a:t> </a:t>
            </a:r>
            <a:r>
              <a:rPr lang="en-US" sz="1200" b="1" i="1" cap="small" dirty="0" err="1" smtClean="0"/>
              <a:t>climático</a:t>
            </a:r>
            <a:r>
              <a:rPr lang="en-US" sz="1200" b="1" i="1" cap="small" dirty="0" smtClean="0"/>
              <a:t> 2050 del </a:t>
            </a:r>
            <a:r>
              <a:rPr lang="en-US" sz="1200" b="1" i="1" cap="small" dirty="0" err="1" smtClean="0"/>
              <a:t>país</a:t>
            </a:r>
            <a:r>
              <a:rPr lang="en-US" sz="1200" b="1" i="1" cap="small" dirty="0" smtClean="0"/>
              <a:t> </a:t>
            </a:r>
            <a:r>
              <a:rPr lang="en-US" sz="1200" b="1" i="1" cap="small" dirty="0" err="1" smtClean="0"/>
              <a:t>vasco</a:t>
            </a:r>
            <a:r>
              <a:rPr lang="en-US" sz="1200" b="1" i="1" cap="small" dirty="0" smtClean="0"/>
              <a:t> </a:t>
            </a:r>
            <a:r>
              <a:rPr lang="en-US" sz="1200" dirty="0" smtClean="0"/>
              <a:t>(</a:t>
            </a:r>
            <a:r>
              <a:rPr lang="en-US" sz="1200" b="1" u="sng" dirty="0"/>
              <a:t>KLIMA 2050</a:t>
            </a:r>
            <a:r>
              <a:rPr lang="en-US" sz="1200" dirty="0"/>
              <a:t>):</a:t>
            </a:r>
          </a:p>
          <a:p>
            <a:endParaRPr lang="es-ES" sz="1400" dirty="0"/>
          </a:p>
          <a:p>
            <a:endParaRPr lang="es-ES" sz="1400" dirty="0"/>
          </a:p>
        </p:txBody>
      </p:sp>
      <p:pic>
        <p:nvPicPr>
          <p:cNvPr id="1026" name="Picture 2" descr="Resultado de imagen de imagenes cambio climati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796" y="5157192"/>
            <a:ext cx="872382" cy="136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034371"/>
              </p:ext>
            </p:extLst>
          </p:nvPr>
        </p:nvGraphicFramePr>
        <p:xfrm>
          <a:off x="4644008" y="1916832"/>
          <a:ext cx="4030989" cy="2311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958628"/>
              </p:ext>
            </p:extLst>
          </p:nvPr>
        </p:nvGraphicFramePr>
        <p:xfrm>
          <a:off x="4270411" y="3789040"/>
          <a:ext cx="4865204" cy="288036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865204"/>
              </a:tblGrid>
              <a:tr h="2743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 smtClean="0">
                          <a:effectLst/>
                        </a:rPr>
                        <a:t>KLIMA</a:t>
                      </a:r>
                      <a:r>
                        <a:rPr lang="es-ES" sz="900" baseline="0" dirty="0" smtClean="0">
                          <a:effectLst/>
                        </a:rPr>
                        <a:t> ALDAKETARI AURRE </a:t>
                      </a:r>
                      <a:r>
                        <a:rPr lang="es-ES" sz="900" baseline="0" dirty="0" smtClean="0">
                          <a:effectLst/>
                        </a:rPr>
                        <a:t>EGITEKO 2050 EUSKAL ESTRATEGIAREN HELBURUAK</a:t>
                      </a:r>
                      <a:br>
                        <a:rPr lang="es-ES" sz="900" baseline="0" dirty="0" smtClean="0">
                          <a:effectLst/>
                        </a:rPr>
                      </a:br>
                      <a:r>
                        <a:rPr lang="es-ES" sz="900" dirty="0" smtClean="0">
                          <a:effectLst/>
                        </a:rPr>
                        <a:t>METAS DE </a:t>
                      </a:r>
                      <a:r>
                        <a:rPr lang="es-ES" sz="900" dirty="0">
                          <a:effectLst/>
                        </a:rPr>
                        <a:t>LA ESTRATEGIA VASCA DE CAMBIO </a:t>
                      </a:r>
                      <a:r>
                        <a:rPr lang="es-ES" sz="900" dirty="0" smtClean="0">
                          <a:effectLst/>
                        </a:rPr>
                        <a:t>CLIMÁTICO </a:t>
                      </a:r>
                      <a:r>
                        <a:rPr lang="es-ES" sz="900" dirty="0">
                          <a:effectLst/>
                        </a:rPr>
                        <a:t>2050 </a:t>
                      </a:r>
                      <a:endParaRPr lang="es-ES" sz="9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9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u-ES" sz="900" noProof="0" dirty="0" smtClean="0">
                          <a:effectLst/>
                        </a:rPr>
                        <a:t>1. Helburua. Karbono gutxiko eredu energetikoaren aldeko apustua</a:t>
                      </a:r>
                      <a:r>
                        <a:rPr lang="eu-ES" sz="900" baseline="0" noProof="0" dirty="0" smtClean="0">
                          <a:effectLst/>
                        </a:rPr>
                        <a:t> egin</a:t>
                      </a:r>
                      <a:r>
                        <a:rPr lang="es-ES" sz="900" baseline="0" dirty="0" smtClean="0">
                          <a:effectLst/>
                        </a:rPr>
                        <a:t/>
                      </a:r>
                      <a:br>
                        <a:rPr lang="es-ES" sz="900" baseline="0" dirty="0" smtClean="0">
                          <a:effectLst/>
                        </a:rPr>
                      </a:br>
                      <a:r>
                        <a:rPr lang="es-ES" sz="900" dirty="0" smtClean="0">
                          <a:effectLst/>
                        </a:rPr>
                        <a:t>Meta </a:t>
                      </a:r>
                      <a:r>
                        <a:rPr lang="es-ES" sz="900" dirty="0">
                          <a:effectLst/>
                        </a:rPr>
                        <a:t>1. Apostar por un modelo energético bajo en carbono </a:t>
                      </a:r>
                      <a:endParaRPr lang="es-ES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PMingLiU"/>
                      </a:endParaRPr>
                    </a:p>
                  </a:txBody>
                  <a:tcPr marL="68580" marR="68580" marT="0" marB="0"/>
                </a:tc>
              </a:tr>
              <a:tr h="2285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u-ES" sz="900" noProof="0" dirty="0" smtClean="0">
                          <a:effectLst/>
                        </a:rPr>
                        <a:t>2. Helburua. Isurpenik gabeko garraiorantz </a:t>
                      </a:r>
                      <a:r>
                        <a:rPr lang="es-ES" sz="900" dirty="0" smtClean="0">
                          <a:effectLst/>
                        </a:rPr>
                        <a:t/>
                      </a:r>
                      <a:br>
                        <a:rPr lang="es-ES" sz="900" dirty="0" smtClean="0">
                          <a:effectLst/>
                        </a:rPr>
                      </a:br>
                      <a:r>
                        <a:rPr lang="es-ES" sz="900" dirty="0" smtClean="0">
                          <a:effectLst/>
                        </a:rPr>
                        <a:t>Meta </a:t>
                      </a:r>
                      <a:r>
                        <a:rPr lang="es-ES" sz="900" dirty="0">
                          <a:effectLst/>
                        </a:rPr>
                        <a:t>2. Caminando hacia un transporte sin emisiones </a:t>
                      </a:r>
                      <a:endParaRPr lang="es-ES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PMingLiU"/>
                      </a:endParaRPr>
                    </a:p>
                  </a:txBody>
                  <a:tcPr marL="68580" marR="68580" marT="0" marB="0"/>
                </a:tc>
              </a:tr>
              <a:tr h="2285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u-ES" sz="900" noProof="0" dirty="0" smtClean="0">
                          <a:effectLst/>
                        </a:rPr>
                        <a:t>3. Helburua. Lurraldearen eraginkortasuna eta</a:t>
                      </a:r>
                      <a:r>
                        <a:rPr lang="eu-ES" sz="900" baseline="0" noProof="0" dirty="0" smtClean="0">
                          <a:effectLst/>
                        </a:rPr>
                        <a:t> </a:t>
                      </a:r>
                      <a:r>
                        <a:rPr lang="eu-ES" sz="900" baseline="0" noProof="1" smtClean="0">
                          <a:effectLst/>
                        </a:rPr>
                        <a:t>erresilientzia</a:t>
                      </a:r>
                      <a:r>
                        <a:rPr lang="eu-ES" sz="900" baseline="0" noProof="0" dirty="0" smtClean="0">
                          <a:effectLst/>
                        </a:rPr>
                        <a:t> areagotu</a:t>
                      </a:r>
                      <a:r>
                        <a:rPr lang="es-ES" sz="900" baseline="0" dirty="0" smtClean="0">
                          <a:effectLst/>
                        </a:rPr>
                        <a:t/>
                      </a:r>
                      <a:br>
                        <a:rPr lang="es-ES" sz="900" baseline="0" dirty="0" smtClean="0">
                          <a:effectLst/>
                        </a:rPr>
                      </a:br>
                      <a:r>
                        <a:rPr lang="es-ES" sz="900" dirty="0" smtClean="0">
                          <a:effectLst/>
                        </a:rPr>
                        <a:t>Meta </a:t>
                      </a:r>
                      <a:r>
                        <a:rPr lang="es-ES" sz="900" dirty="0">
                          <a:effectLst/>
                        </a:rPr>
                        <a:t>3. Incrementar la eficiencia </a:t>
                      </a:r>
                      <a:r>
                        <a:rPr lang="es-ES" sz="900" dirty="0" smtClean="0">
                          <a:effectLst/>
                        </a:rPr>
                        <a:t>y</a:t>
                      </a:r>
                      <a:r>
                        <a:rPr lang="es-ES" sz="900" noProof="1" smtClean="0">
                          <a:effectLst/>
                        </a:rPr>
                        <a:t> resiliencia </a:t>
                      </a:r>
                      <a:r>
                        <a:rPr lang="es-ES" sz="900" dirty="0" smtClean="0">
                          <a:effectLst/>
                        </a:rPr>
                        <a:t>del </a:t>
                      </a:r>
                      <a:r>
                        <a:rPr lang="es-ES" sz="900" dirty="0">
                          <a:effectLst/>
                        </a:rPr>
                        <a:t>territorio </a:t>
                      </a:r>
                      <a:endParaRPr lang="es-ES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PMingLiU"/>
                      </a:endParaRPr>
                    </a:p>
                  </a:txBody>
                  <a:tcPr marL="68580" marR="68580" marT="0" marB="0"/>
                </a:tc>
              </a:tr>
              <a:tr h="2349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u-ES" sz="900" noProof="0" dirty="0" smtClean="0">
                          <a:effectLst/>
                        </a:rPr>
                        <a:t>4. Helburua.</a:t>
                      </a:r>
                      <a:r>
                        <a:rPr lang="eu-ES" sz="900" baseline="0" noProof="0" dirty="0" smtClean="0">
                          <a:effectLst/>
                        </a:rPr>
                        <a:t> Ingurunearen </a:t>
                      </a:r>
                      <a:r>
                        <a:rPr lang="eu-ES" sz="900" baseline="0" noProof="1" smtClean="0">
                          <a:effectLst/>
                        </a:rPr>
                        <a:t>erresilientzia</a:t>
                      </a:r>
                      <a:r>
                        <a:rPr lang="eu-ES" sz="900" baseline="0" noProof="0" dirty="0" smtClean="0">
                          <a:effectLst/>
                        </a:rPr>
                        <a:t> handitu</a:t>
                      </a:r>
                      <a:r>
                        <a:rPr lang="es-ES" sz="900" baseline="0" dirty="0" smtClean="0">
                          <a:effectLst/>
                        </a:rPr>
                        <a:t/>
                      </a:r>
                      <a:br>
                        <a:rPr lang="es-ES" sz="900" baseline="0" dirty="0" smtClean="0">
                          <a:effectLst/>
                        </a:rPr>
                      </a:br>
                      <a:r>
                        <a:rPr lang="es-ES" sz="900" dirty="0" smtClean="0">
                          <a:effectLst/>
                        </a:rPr>
                        <a:t>Meta </a:t>
                      </a:r>
                      <a:r>
                        <a:rPr lang="es-ES" sz="900" dirty="0">
                          <a:effectLst/>
                        </a:rPr>
                        <a:t>4. Aumentar la </a:t>
                      </a:r>
                      <a:r>
                        <a:rPr lang="es-ES" sz="900" noProof="1" smtClean="0">
                          <a:effectLst/>
                        </a:rPr>
                        <a:t>resiliencia</a:t>
                      </a:r>
                      <a:r>
                        <a:rPr lang="es-ES" sz="900" dirty="0" smtClean="0">
                          <a:effectLst/>
                        </a:rPr>
                        <a:t> </a:t>
                      </a:r>
                      <a:r>
                        <a:rPr lang="es-ES" sz="900" dirty="0">
                          <a:effectLst/>
                        </a:rPr>
                        <a:t>del medio natural </a:t>
                      </a:r>
                      <a:endParaRPr lang="es-ES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PMingLiU"/>
                      </a:endParaRPr>
                    </a:p>
                  </a:txBody>
                  <a:tcPr marL="68580" marR="68580" marT="0" marB="0"/>
                </a:tc>
              </a:tr>
              <a:tr h="2285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u-ES" sz="900" noProof="0" dirty="0" smtClean="0">
                          <a:effectLst/>
                        </a:rPr>
                        <a:t>5. Helburua. Lehen sektorearen</a:t>
                      </a:r>
                      <a:r>
                        <a:rPr lang="eu-ES" sz="900" noProof="1" smtClean="0">
                          <a:effectLst/>
                        </a:rPr>
                        <a:t> erresilientzia </a:t>
                      </a:r>
                      <a:r>
                        <a:rPr lang="eu-ES" sz="900" noProof="0" dirty="0" smtClean="0">
                          <a:effectLst/>
                        </a:rPr>
                        <a:t>handitu eta emisioak gutxitu</a:t>
                      </a:r>
                      <a:r>
                        <a:rPr lang="es-ES" sz="900" dirty="0" smtClean="0">
                          <a:effectLst/>
                        </a:rPr>
                        <a:t/>
                      </a:r>
                      <a:br>
                        <a:rPr lang="es-ES" sz="900" dirty="0" smtClean="0">
                          <a:effectLst/>
                        </a:rPr>
                      </a:br>
                      <a:r>
                        <a:rPr lang="es-ES" sz="900" dirty="0" smtClean="0">
                          <a:effectLst/>
                        </a:rPr>
                        <a:t>Meta </a:t>
                      </a:r>
                      <a:r>
                        <a:rPr lang="es-ES" sz="900" dirty="0">
                          <a:effectLst/>
                        </a:rPr>
                        <a:t>5. Aumentar </a:t>
                      </a:r>
                      <a:r>
                        <a:rPr lang="es-ES" sz="900" dirty="0" smtClean="0">
                          <a:effectLst/>
                        </a:rPr>
                        <a:t>la</a:t>
                      </a:r>
                      <a:r>
                        <a:rPr lang="es-ES" sz="900" noProof="1" smtClean="0">
                          <a:effectLst/>
                        </a:rPr>
                        <a:t> resiliencia</a:t>
                      </a:r>
                      <a:r>
                        <a:rPr lang="es-ES" sz="900" dirty="0" smtClean="0">
                          <a:effectLst/>
                        </a:rPr>
                        <a:t> </a:t>
                      </a:r>
                      <a:r>
                        <a:rPr lang="es-ES" sz="900" dirty="0">
                          <a:effectLst/>
                        </a:rPr>
                        <a:t>del sector primario y reducir sus emisiones </a:t>
                      </a:r>
                      <a:endParaRPr lang="es-ES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PMingLiU"/>
                      </a:endParaRPr>
                    </a:p>
                  </a:txBody>
                  <a:tcPr marL="68580" marR="68580" marT="0" marB="0"/>
                </a:tc>
              </a:tr>
              <a:tr h="2285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u-ES" sz="900" noProof="0" smtClean="0">
                          <a:effectLst/>
                        </a:rPr>
                        <a:t>6. Meta.</a:t>
                      </a:r>
                      <a:r>
                        <a:rPr lang="eu-ES" sz="900" baseline="0" noProof="0" smtClean="0">
                          <a:effectLst/>
                        </a:rPr>
                        <a:t> Hiri hondakinen sorrera gutxitu eta tratamendurik gabe zero isurtzea lortu</a:t>
                      </a:r>
                      <a:r>
                        <a:rPr lang="es-ES" sz="900" baseline="0" smtClean="0">
                          <a:effectLst/>
                        </a:rPr>
                        <a:t/>
                      </a:r>
                      <a:br>
                        <a:rPr lang="es-ES" sz="900" baseline="0" smtClean="0">
                          <a:effectLst/>
                        </a:rPr>
                      </a:br>
                      <a:r>
                        <a:rPr lang="es-ES" sz="900" smtClean="0">
                          <a:effectLst/>
                        </a:rPr>
                        <a:t>Meta </a:t>
                      </a:r>
                      <a:r>
                        <a:rPr lang="es-ES" sz="900" dirty="0">
                          <a:effectLst/>
                        </a:rPr>
                        <a:t>6. Reducir la generación de residuos urbanos y lograr el vertido cero sin tratamiento </a:t>
                      </a:r>
                      <a:endParaRPr lang="es-ES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PMingLiU"/>
                      </a:endParaRPr>
                    </a:p>
                  </a:txBody>
                  <a:tcPr marL="68580" marR="68580" marT="0" marB="0"/>
                </a:tc>
              </a:tr>
              <a:tr h="2349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u-ES" sz="900" noProof="0" dirty="0" smtClean="0">
                          <a:effectLst/>
                        </a:rPr>
                        <a:t>7. Helburua. Arriskuei</a:t>
                      </a:r>
                      <a:r>
                        <a:rPr lang="eu-ES" sz="900" baseline="0" noProof="0" dirty="0" smtClean="0">
                          <a:effectLst/>
                        </a:rPr>
                        <a:t> aurrea hartu </a:t>
                      </a:r>
                      <a:r>
                        <a:rPr lang="es-ES" sz="900" baseline="0" dirty="0" smtClean="0">
                          <a:effectLst/>
                        </a:rPr>
                        <a:t/>
                      </a:r>
                      <a:br>
                        <a:rPr lang="es-ES" sz="900" baseline="0" dirty="0" smtClean="0">
                          <a:effectLst/>
                        </a:rPr>
                      </a:br>
                      <a:r>
                        <a:rPr lang="es-ES" sz="900" dirty="0" smtClean="0">
                          <a:effectLst/>
                        </a:rPr>
                        <a:t>Meta </a:t>
                      </a:r>
                      <a:r>
                        <a:rPr lang="es-ES" sz="900" dirty="0">
                          <a:effectLst/>
                        </a:rPr>
                        <a:t>7. Anticipándonos a los riesgos </a:t>
                      </a:r>
                      <a:endParaRPr lang="es-ES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PMingLiU"/>
                      </a:endParaRPr>
                    </a:p>
                  </a:txBody>
                  <a:tcPr marL="68580" marR="68580" marT="0" marB="0"/>
                </a:tc>
              </a:tr>
              <a:tr h="2285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u-ES" sz="900" noProof="0" dirty="0" smtClean="0">
                          <a:effectLst/>
                        </a:rPr>
                        <a:t>8. Helburua. Berrikuntza, hobekuntza</a:t>
                      </a:r>
                      <a:r>
                        <a:rPr lang="eu-ES" sz="900" baseline="0" noProof="0" dirty="0" smtClean="0">
                          <a:effectLst/>
                        </a:rPr>
                        <a:t> eta ezagutza transferentzia sustatu</a:t>
                      </a:r>
                      <a:r>
                        <a:rPr lang="es-ES" sz="900" baseline="0" dirty="0" smtClean="0">
                          <a:effectLst/>
                        </a:rPr>
                        <a:t/>
                      </a:r>
                      <a:br>
                        <a:rPr lang="es-ES" sz="900" baseline="0" dirty="0" smtClean="0">
                          <a:effectLst/>
                        </a:rPr>
                      </a:br>
                      <a:r>
                        <a:rPr lang="es-ES" sz="900" dirty="0" smtClean="0">
                          <a:effectLst/>
                        </a:rPr>
                        <a:t>Meta </a:t>
                      </a:r>
                      <a:r>
                        <a:rPr lang="es-ES" sz="900" dirty="0">
                          <a:effectLst/>
                        </a:rPr>
                        <a:t>8. Impulsar la innovación, mejora y transferencia de conocimiento </a:t>
                      </a:r>
                      <a:endParaRPr lang="es-ES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PMingLiU"/>
                      </a:endParaRPr>
                    </a:p>
                  </a:txBody>
                  <a:tcPr marL="68580" marR="68580" marT="0" marB="0"/>
                </a:tc>
              </a:tr>
              <a:tr h="2349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u-ES" sz="900" noProof="0" dirty="0" smtClean="0">
                          <a:effectLst/>
                        </a:rPr>
                        <a:t>9. Helburua.</a:t>
                      </a:r>
                      <a:r>
                        <a:rPr lang="eu-ES" sz="900" baseline="0" noProof="0" dirty="0" smtClean="0">
                          <a:effectLst/>
                        </a:rPr>
                        <a:t> </a:t>
                      </a:r>
                      <a:r>
                        <a:rPr lang="eu-ES" sz="900" noProof="0" dirty="0" smtClean="0">
                          <a:effectLst/>
                        </a:rPr>
                        <a:t>Euskal Administrazio Publiko</a:t>
                      </a:r>
                      <a:r>
                        <a:rPr lang="eu-ES" sz="900" baseline="0" noProof="0" dirty="0" smtClean="0">
                          <a:effectLst/>
                        </a:rPr>
                        <a:t> erantzule eta eredugarria Aldaketa Klimatikoari dagokionez</a:t>
                      </a:r>
                      <a:r>
                        <a:rPr lang="es-ES" sz="900" baseline="0" dirty="0" smtClean="0">
                          <a:effectLst/>
                        </a:rPr>
                        <a:t/>
                      </a:r>
                      <a:br>
                        <a:rPr lang="es-ES" sz="900" baseline="0" dirty="0" smtClean="0">
                          <a:effectLst/>
                        </a:rPr>
                      </a:br>
                      <a:r>
                        <a:rPr lang="es-ES" sz="900" baseline="0" dirty="0" smtClean="0">
                          <a:effectLst/>
                        </a:rPr>
                        <a:t>Meta 9. </a:t>
                      </a:r>
                      <a:r>
                        <a:rPr lang="es-ES" sz="900" dirty="0" smtClean="0">
                          <a:effectLst/>
                        </a:rPr>
                        <a:t>Administración </a:t>
                      </a:r>
                      <a:r>
                        <a:rPr lang="es-ES" sz="900" dirty="0">
                          <a:effectLst/>
                        </a:rPr>
                        <a:t>pública vasca responsable, ejemplar y referente en cambio climático </a:t>
                      </a:r>
                      <a:endParaRPr lang="es-ES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PMingLiU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342570"/>
              </p:ext>
            </p:extLst>
          </p:nvPr>
        </p:nvGraphicFramePr>
        <p:xfrm>
          <a:off x="376635" y="2132856"/>
          <a:ext cx="4099284" cy="143065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434903"/>
                <a:gridCol w="1664381"/>
              </a:tblGrid>
              <a:tr h="322983">
                <a:tc>
                  <a:txBody>
                    <a:bodyPr/>
                    <a:lstStyle/>
                    <a:p>
                      <a:r>
                        <a:rPr lang="eu-ES" sz="1000" noProof="0" dirty="0" smtClean="0"/>
                        <a:t>KAPITULUA</a:t>
                      </a:r>
                    </a:p>
                    <a:p>
                      <a:r>
                        <a:rPr lang="es-ES" sz="1000" dirty="0" smtClean="0"/>
                        <a:t>CAPÍTULO</a:t>
                      </a:r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AURREKONTUA</a:t>
                      </a:r>
                    </a:p>
                    <a:p>
                      <a:r>
                        <a:rPr lang="es-ES" sz="1000" dirty="0" smtClean="0"/>
                        <a:t>PRESUPUESTO</a:t>
                      </a:r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32383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 err="1" smtClean="0">
                          <a:effectLst/>
                        </a:rPr>
                        <a:t>Klima</a:t>
                      </a:r>
                      <a:r>
                        <a:rPr lang="es-ES" sz="1100" u="none" strike="noStrike" dirty="0" smtClean="0">
                          <a:effectLst/>
                        </a:rPr>
                        <a:t> </a:t>
                      </a:r>
                      <a:r>
                        <a:rPr lang="es-ES" sz="1100" u="none" strike="noStrike" dirty="0" err="1" smtClean="0">
                          <a:effectLst/>
                        </a:rPr>
                        <a:t>Aldaketa</a:t>
                      </a:r>
                      <a:r>
                        <a:rPr lang="es-ES" sz="1100" u="none" strike="noStrike" baseline="0" dirty="0" smtClean="0">
                          <a:effectLst/>
                        </a:rPr>
                        <a:t> </a:t>
                      </a:r>
                      <a:br>
                        <a:rPr lang="es-ES" sz="1100" u="none" strike="noStrike" baseline="0" dirty="0" smtClean="0">
                          <a:effectLst/>
                        </a:rPr>
                      </a:br>
                      <a:r>
                        <a:rPr lang="es-ES" sz="1100" u="none" strike="noStrike" dirty="0" smtClean="0">
                          <a:effectLst/>
                        </a:rPr>
                        <a:t>Cambio Climático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                           </a:t>
                      </a:r>
                      <a:r>
                        <a:rPr lang="es-ES" sz="1100" u="none" strike="noStrike" dirty="0" smtClean="0">
                          <a:effectLst/>
                        </a:rPr>
                        <a:t>  375.000,00€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u-ES" sz="1100" u="none" strike="noStrike" noProof="0" dirty="0" smtClean="0">
                          <a:effectLst/>
                        </a:rPr>
                        <a:t>Ikerketa bekak Klima</a:t>
                      </a:r>
                      <a:r>
                        <a:rPr lang="eu-ES" sz="1100" u="none" strike="noStrike" baseline="0" noProof="0" dirty="0" smtClean="0">
                          <a:effectLst/>
                        </a:rPr>
                        <a:t> Aldaketari buruz</a:t>
                      </a:r>
                      <a:r>
                        <a:rPr lang="es-ES" sz="1100" u="none" strike="noStrike" baseline="0" dirty="0" smtClean="0">
                          <a:effectLst/>
                        </a:rPr>
                        <a:t> </a:t>
                      </a:r>
                      <a:br>
                        <a:rPr lang="es-ES" sz="1100" u="none" strike="noStrike" baseline="0" dirty="0" smtClean="0">
                          <a:effectLst/>
                        </a:rPr>
                      </a:br>
                      <a:r>
                        <a:rPr lang="es-ES" sz="1100" u="none" strike="noStrike" dirty="0" smtClean="0">
                          <a:effectLst/>
                        </a:rPr>
                        <a:t>Becas investigación</a:t>
                      </a:r>
                      <a:r>
                        <a:rPr lang="es-ES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es-ES" sz="1100" u="none" strike="noStrike" dirty="0" smtClean="0">
                          <a:effectLst/>
                        </a:rPr>
                        <a:t>Cambio climático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 smtClean="0">
                          <a:effectLst/>
                        </a:rPr>
                        <a:t>24.000,00€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40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u="none" strike="noStrike" dirty="0" err="1" smtClean="0">
                          <a:effectLst/>
                        </a:rPr>
                        <a:t>Ekimenak</a:t>
                      </a:r>
                      <a:r>
                        <a:rPr lang="pt-BR" sz="1100" u="none" strike="noStrike" dirty="0" smtClean="0">
                          <a:effectLst/>
                        </a:rPr>
                        <a:t>, </a:t>
                      </a:r>
                      <a:r>
                        <a:rPr lang="pt-BR" sz="1100" u="none" strike="noStrike" dirty="0" err="1" smtClean="0">
                          <a:effectLst/>
                        </a:rPr>
                        <a:t>Obrak</a:t>
                      </a:r>
                      <a:r>
                        <a:rPr lang="pt-BR" sz="1100" u="none" strike="noStrike" dirty="0" smtClean="0">
                          <a:effectLst/>
                        </a:rPr>
                        <a:t> </a:t>
                      </a:r>
                      <a:br>
                        <a:rPr lang="pt-BR" sz="1100" u="none" strike="noStrike" dirty="0" smtClean="0">
                          <a:effectLst/>
                        </a:rPr>
                      </a:br>
                      <a:r>
                        <a:rPr lang="pt-BR" sz="1100" u="none" strike="noStrike" dirty="0" err="1" smtClean="0">
                          <a:effectLst/>
                        </a:rPr>
                        <a:t>Actuaciones</a:t>
                      </a:r>
                      <a:r>
                        <a:rPr lang="pt-BR" sz="1100" u="none" strike="noStrike" dirty="0" smtClean="0">
                          <a:effectLst/>
                        </a:rPr>
                        <a:t>, Obras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                         </a:t>
                      </a:r>
                      <a:r>
                        <a:rPr lang="es-ES" sz="1100" u="none" strike="noStrike" dirty="0" smtClean="0">
                          <a:effectLst/>
                        </a:rPr>
                        <a:t>    201.000,00€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43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1723" y="168189"/>
            <a:ext cx="8229600" cy="612903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>2017ko AURREKONTUA / PRESUPUESTO 2017</a:t>
            </a:r>
            <a:endParaRPr lang="es-ES" sz="2700" dirty="0"/>
          </a:p>
        </p:txBody>
      </p:sp>
      <p:sp>
        <p:nvSpPr>
          <p:cNvPr id="9" name="Título 1"/>
          <p:cNvSpPr>
            <a:spLocks noGrp="1"/>
          </p:cNvSpPr>
          <p:nvPr>
            <p:ph idx="1"/>
          </p:nvPr>
        </p:nvSpPr>
        <p:spPr>
          <a:xfrm>
            <a:off x="899592" y="1484784"/>
            <a:ext cx="6319571" cy="504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000" dirty="0" smtClean="0">
                <a:latin typeface="+mj-lt"/>
              </a:rPr>
              <a:t>OBRA </a:t>
            </a:r>
            <a:r>
              <a:rPr lang="eu-ES" sz="2000" dirty="0" smtClean="0">
                <a:latin typeface="+mj-lt"/>
                <a:cs typeface="Lucida Sans Unicode" panose="020B0602030504020204" pitchFamily="34" charset="0"/>
              </a:rPr>
              <a:t>HIDRAULIKOAK</a:t>
            </a:r>
            <a:r>
              <a:rPr lang="eu-ES" sz="2000" dirty="0" smtClean="0">
                <a:latin typeface="+mj-lt"/>
              </a:rPr>
              <a:t> </a:t>
            </a:r>
            <a:r>
              <a:rPr lang="es-ES" sz="2000" dirty="0" smtClean="0"/>
              <a:t>/ OBRAS HIDRÁULICAS</a:t>
            </a:r>
            <a:endParaRPr lang="es-ES" sz="2000" dirty="0"/>
          </a:p>
          <a:p>
            <a:pPr marL="0" indent="0" algn="just">
              <a:buNone/>
            </a:pPr>
            <a:endParaRPr lang="eu-ES" sz="2000" dirty="0" smtClean="0"/>
          </a:p>
        </p:txBody>
      </p:sp>
      <p:cxnSp>
        <p:nvCxnSpPr>
          <p:cNvPr id="5" name="4 Conector recto"/>
          <p:cNvCxnSpPr/>
          <p:nvPr/>
        </p:nvCxnSpPr>
        <p:spPr>
          <a:xfrm>
            <a:off x="539552" y="1340768"/>
            <a:ext cx="7992888" cy="0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" y="0"/>
            <a:ext cx="612068" cy="727865"/>
          </a:xfrm>
          <a:prstGeom prst="rect">
            <a:avLst/>
          </a:prstGeom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611560" y="-99392"/>
            <a:ext cx="3667236" cy="392113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900" b="1" dirty="0" smtClean="0">
                <a:solidFill>
                  <a:schemeClr val="bg1"/>
                </a:solidFill>
              </a:rPr>
              <a:t>Ingurumeneko eta Obra Hidraulikoetako Departamentua</a:t>
            </a:r>
            <a:br>
              <a:rPr lang="es-ES" sz="900" b="1" dirty="0" smtClean="0">
                <a:solidFill>
                  <a:schemeClr val="bg1"/>
                </a:solidFill>
              </a:rPr>
            </a:br>
            <a:r>
              <a:rPr lang="es-ES" sz="900" b="1" dirty="0" smtClean="0">
                <a:solidFill>
                  <a:schemeClr val="bg1"/>
                </a:solidFill>
              </a:rPr>
              <a:t>Departamento de Medio Ambiente  y  Obras Hidráulicas</a:t>
            </a:r>
            <a:endParaRPr lang="es-ES" sz="900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235202"/>
              </p:ext>
            </p:extLst>
          </p:nvPr>
        </p:nvGraphicFramePr>
        <p:xfrm>
          <a:off x="395536" y="2636912"/>
          <a:ext cx="3528391" cy="211777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0798"/>
                <a:gridCol w="1367593"/>
              </a:tblGrid>
              <a:tr h="563291">
                <a:tc>
                  <a:txBody>
                    <a:bodyPr/>
                    <a:lstStyle/>
                    <a:p>
                      <a:r>
                        <a:rPr lang="eu-ES" sz="1000" noProof="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PROGRAMAK</a:t>
                      </a:r>
                    </a:p>
                    <a:p>
                      <a:r>
                        <a:rPr lang="es-ES" sz="100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PROGRAMAS</a:t>
                      </a:r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AURREKONTUA</a:t>
                      </a:r>
                    </a:p>
                    <a:p>
                      <a:r>
                        <a:rPr lang="es-ES" sz="100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PRESUPUESTO</a:t>
                      </a:r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563291">
                <a:tc>
                  <a:txBody>
                    <a:bodyPr/>
                    <a:lstStyle/>
                    <a:p>
                      <a:r>
                        <a:rPr lang="eu-ES" sz="1000" noProof="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20. Programa:</a:t>
                      </a:r>
                      <a:r>
                        <a:rPr lang="eu-ES" sz="1000" baseline="0" noProof="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Azpiegitura hidraulikoak</a:t>
                      </a:r>
                      <a:endParaRPr lang="eu-ES" sz="1000" noProof="0" dirty="0" smtClean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  <a:p>
                      <a:r>
                        <a:rPr lang="es-ES" sz="100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Programa 20: Infraestructuras hidráulicas</a:t>
                      </a:r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5.585.753 €</a:t>
                      </a:r>
                    </a:p>
                  </a:txBody>
                  <a:tcPr/>
                </a:tc>
              </a:tr>
              <a:tr h="563291">
                <a:tc>
                  <a:txBody>
                    <a:bodyPr/>
                    <a:lstStyle/>
                    <a:p>
                      <a:endParaRPr lang="es-ES" sz="1000" dirty="0" smtClean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  <a:p>
                      <a:r>
                        <a:rPr lang="eu-ES" sz="1000" noProof="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21. Programa: Uraren</a:t>
                      </a:r>
                      <a:r>
                        <a:rPr lang="eu-ES" sz="1000" baseline="0" noProof="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baliabideak eta kalitatea</a:t>
                      </a:r>
                      <a:endParaRPr lang="eu-ES" sz="1000" noProof="0" dirty="0" smtClean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  <a:p>
                      <a:r>
                        <a:rPr lang="es-ES" sz="100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Programa 21: recursos y</a:t>
                      </a:r>
                      <a:r>
                        <a:rPr lang="es-ES" sz="1000" baseline="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calidad de aguas</a:t>
                      </a:r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1.768,953</a:t>
                      </a:r>
                      <a:r>
                        <a:rPr lang="es-ES" sz="1000" baseline="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€</a:t>
                      </a:r>
                      <a:r>
                        <a:rPr lang="es-ES" sz="100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9143999" cy="77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5604704"/>
              </p:ext>
            </p:extLst>
          </p:nvPr>
        </p:nvGraphicFramePr>
        <p:xfrm>
          <a:off x="3779912" y="1988840"/>
          <a:ext cx="5172075" cy="3109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5796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1993" y="385871"/>
            <a:ext cx="8229600" cy="612903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>2017ko AURREKONTUA / PRESUPUESTO 2017</a:t>
            </a:r>
            <a:endParaRPr lang="es-ES" sz="2700" dirty="0"/>
          </a:p>
        </p:txBody>
      </p:sp>
      <p:sp>
        <p:nvSpPr>
          <p:cNvPr id="9" name="Título 1"/>
          <p:cNvSpPr>
            <a:spLocks noGrp="1"/>
          </p:cNvSpPr>
          <p:nvPr>
            <p:ph idx="1"/>
          </p:nvPr>
        </p:nvSpPr>
        <p:spPr>
          <a:xfrm>
            <a:off x="916725" y="1988840"/>
            <a:ext cx="7543707" cy="50405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ES" sz="2000" dirty="0" smtClean="0"/>
              <a:t>20. Programa: </a:t>
            </a:r>
            <a:r>
              <a:rPr lang="eu-ES" sz="2000" dirty="0" smtClean="0"/>
              <a:t>Azpiegitura Hidraulikoak </a:t>
            </a:r>
            <a:r>
              <a:rPr lang="es-ES" sz="2000" dirty="0" smtClean="0"/>
              <a:t>/ Programa 20: Infraestructuras Hidráulicas</a:t>
            </a:r>
            <a:endParaRPr lang="eu-ES" sz="2000" dirty="0" smtClean="0"/>
          </a:p>
        </p:txBody>
      </p:sp>
      <p:cxnSp>
        <p:nvCxnSpPr>
          <p:cNvPr id="5" name="4 Conector recto"/>
          <p:cNvCxnSpPr/>
          <p:nvPr/>
        </p:nvCxnSpPr>
        <p:spPr>
          <a:xfrm>
            <a:off x="619361" y="1484784"/>
            <a:ext cx="7992888" cy="0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" y="0"/>
            <a:ext cx="612068" cy="727865"/>
          </a:xfrm>
          <a:prstGeom prst="rect">
            <a:avLst/>
          </a:prstGeom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611560" y="-99392"/>
            <a:ext cx="3667236" cy="392113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900" b="1" dirty="0" smtClean="0">
                <a:solidFill>
                  <a:schemeClr val="bg1"/>
                </a:solidFill>
              </a:rPr>
              <a:t>Ingurumeneko eta Obra Hidraulikoetako Departamentua</a:t>
            </a:r>
            <a:br>
              <a:rPr lang="es-ES" sz="900" b="1" dirty="0" smtClean="0">
                <a:solidFill>
                  <a:schemeClr val="bg1"/>
                </a:solidFill>
              </a:rPr>
            </a:br>
            <a:r>
              <a:rPr lang="es-ES" sz="900" b="1" dirty="0" smtClean="0">
                <a:solidFill>
                  <a:schemeClr val="bg1"/>
                </a:solidFill>
              </a:rPr>
              <a:t>Departamento de Medio Ambiente  y  Obras Hidráulicas</a:t>
            </a:r>
            <a:endParaRPr lang="es-ES" sz="900" b="1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13327" y="2417231"/>
            <a:ext cx="44746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 u="sng" dirty="0"/>
              <a:t>47. HELBURUA. </a:t>
            </a:r>
            <a:r>
              <a:rPr lang="sv-SE" sz="1100" dirty="0"/>
              <a:t>Ura hornitzeko sistemen bermeak indartzea eta hondakin-uren saneamendua osatzea</a:t>
            </a:r>
            <a:endParaRPr lang="es-ES" sz="1100" dirty="0" smtClean="0"/>
          </a:p>
          <a:p>
            <a:r>
              <a:rPr lang="es-ES" sz="1100" b="1" u="sng" dirty="0" smtClean="0"/>
              <a:t>OBJETIVO 47</a:t>
            </a:r>
            <a:r>
              <a:rPr lang="es-ES" sz="1100" dirty="0" smtClean="0"/>
              <a:t>: Reforzar las garantías de los sistemas de abastecimiento de aguas y completar el saneamiento </a:t>
            </a:r>
            <a:r>
              <a:rPr lang="es-ES" sz="11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de</a:t>
            </a:r>
            <a:r>
              <a:rPr lang="es-ES" sz="1100" dirty="0" smtClean="0"/>
              <a:t> aguas residuales</a:t>
            </a:r>
          </a:p>
          <a:p>
            <a:endParaRPr lang="es-ES" sz="1100" dirty="0" smtClean="0"/>
          </a:p>
          <a:p>
            <a:pPr marL="628650" lvl="1" indent="-171450">
              <a:buFont typeface="Wingdings" pitchFamily="2" charset="2"/>
              <a:buChar char="Ø"/>
            </a:pPr>
            <a:r>
              <a:rPr lang="es-ES" sz="1100" dirty="0" smtClean="0"/>
              <a:t>Inbertsioa</a:t>
            </a:r>
          </a:p>
          <a:p>
            <a:pPr lvl="1"/>
            <a:r>
              <a:rPr lang="es-ES" sz="1100" dirty="0"/>
              <a:t> </a:t>
            </a:r>
            <a:r>
              <a:rPr lang="es-ES" sz="1100" dirty="0" smtClean="0"/>
              <a:t>   Inversión: 4.440.500 €</a:t>
            </a:r>
          </a:p>
          <a:p>
            <a:pPr lvl="1"/>
            <a:endParaRPr lang="es-ES" sz="1100" dirty="0"/>
          </a:p>
          <a:p>
            <a:pPr lvl="1"/>
            <a:endParaRPr lang="es-ES" sz="1100" dirty="0" smtClean="0"/>
          </a:p>
          <a:p>
            <a:pPr lvl="1"/>
            <a:endParaRPr lang="es-ES" sz="1100" dirty="0"/>
          </a:p>
          <a:p>
            <a:pPr lvl="1"/>
            <a:endParaRPr lang="es-ES" sz="1100" dirty="0" smtClean="0"/>
          </a:p>
          <a:p>
            <a:pPr lvl="1"/>
            <a:endParaRPr lang="eu-ES" sz="1100" dirty="0" smtClean="0"/>
          </a:p>
          <a:p>
            <a:pPr lvl="1"/>
            <a:endParaRPr lang="eu-ES" sz="1100" dirty="0"/>
          </a:p>
          <a:p>
            <a:pPr lvl="1"/>
            <a:endParaRPr lang="eu-ES" sz="1100" dirty="0" smtClean="0"/>
          </a:p>
          <a:p>
            <a:pPr lvl="1"/>
            <a:endParaRPr lang="es-ES" sz="1100" dirty="0"/>
          </a:p>
          <a:p>
            <a:pPr lvl="1"/>
            <a:endParaRPr lang="es-ES" sz="1100" dirty="0" smtClean="0"/>
          </a:p>
          <a:p>
            <a:pPr marL="628650" lvl="1" indent="-171450">
              <a:buFont typeface="Wingdings" pitchFamily="2" charset="2"/>
              <a:buChar char="Ø"/>
            </a:pPr>
            <a:r>
              <a:rPr lang="es-ES" sz="1100" dirty="0" smtClean="0"/>
              <a:t>Besteak</a:t>
            </a:r>
          </a:p>
          <a:p>
            <a:pPr lvl="1"/>
            <a:r>
              <a:rPr lang="es-ES" sz="1100" dirty="0"/>
              <a:t> </a:t>
            </a:r>
            <a:r>
              <a:rPr lang="es-ES" sz="1100" dirty="0" smtClean="0"/>
              <a:t>   Otros: 1.418.253€</a:t>
            </a:r>
          </a:p>
          <a:p>
            <a:pPr lvl="1"/>
            <a:endParaRPr lang="es-ES" sz="1100" dirty="0" smtClean="0"/>
          </a:p>
          <a:p>
            <a:pPr algn="ctr"/>
            <a:endParaRPr lang="es-ES" sz="1100" b="1" u="sng" dirty="0" smtClean="0"/>
          </a:p>
        </p:txBody>
      </p:sp>
      <p:graphicFrame>
        <p:nvGraphicFramePr>
          <p:cNvPr id="14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5574174"/>
              </p:ext>
            </p:extLst>
          </p:nvPr>
        </p:nvGraphicFramePr>
        <p:xfrm>
          <a:off x="5004048" y="2417230"/>
          <a:ext cx="4115932" cy="245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9143999" cy="77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4269740"/>
              </p:ext>
            </p:extLst>
          </p:nvPr>
        </p:nvGraphicFramePr>
        <p:xfrm>
          <a:off x="4499992" y="241723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695135"/>
              </p:ext>
            </p:extLst>
          </p:nvPr>
        </p:nvGraphicFramePr>
        <p:xfrm>
          <a:off x="728572" y="3789040"/>
          <a:ext cx="3644205" cy="12192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863989"/>
                <a:gridCol w="178021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noProof="1" smtClean="0"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Kontsortzioaren</a:t>
                      </a:r>
                      <a:r>
                        <a:rPr lang="es-ES" sz="1000" u="none" strike="noStrike" baseline="0" noProof="1" smtClean="0"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Hitzarmena</a:t>
                      </a:r>
                      <a:r>
                        <a:rPr lang="es-ES" sz="1000" u="none" strike="noStrike" baseline="0" dirty="0" smtClean="0"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/>
                      </a:r>
                      <a:br>
                        <a:rPr lang="es-ES" sz="1000" u="none" strike="noStrike" baseline="0" dirty="0" smtClean="0"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</a:br>
                      <a:r>
                        <a:rPr lang="es-ES" sz="1000" u="none" strike="noStrike" dirty="0" smtClean="0"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Convenio </a:t>
                      </a:r>
                      <a:r>
                        <a:rPr lang="es-ES" sz="1000" u="none" strike="noStrike" dirty="0"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Consorcio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     4.029.500,00 € 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u-ES" sz="1000" u="none" strike="noStrike" noProof="0" dirty="0" smtClean="0"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Saneamendu eta hornikuntza proiektuak</a:t>
                      </a:r>
                      <a:r>
                        <a:rPr lang="es-ES" sz="1000" u="none" strike="noStrike" dirty="0" smtClean="0"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/>
                      </a:r>
                      <a:br>
                        <a:rPr lang="es-ES" sz="1000" u="none" strike="noStrike" dirty="0" smtClean="0"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</a:br>
                      <a:r>
                        <a:rPr lang="es-ES" sz="1000" u="none" strike="noStrike" dirty="0" smtClean="0"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Proyectos </a:t>
                      </a:r>
                      <a:r>
                        <a:rPr lang="es-ES" sz="1000" u="none" strike="noStrike" dirty="0"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de abastecimiento y saneamiento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263.839 €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u-ES" sz="1000" u="none" strike="noStrike" noProof="0" dirty="0" smtClean="0"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Bestelako inbertsio gastuak</a:t>
                      </a:r>
                      <a:r>
                        <a:rPr lang="es-ES" sz="1000" u="none" strike="noStrike" dirty="0" smtClean="0"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/>
                      </a:r>
                      <a:br>
                        <a:rPr lang="es-ES" sz="1000" u="none" strike="noStrike" dirty="0" smtClean="0"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</a:br>
                      <a:r>
                        <a:rPr lang="es-ES" sz="1000" u="none" strike="noStrike" dirty="0" smtClean="0"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Otros </a:t>
                      </a:r>
                      <a:r>
                        <a:rPr lang="es-ES" sz="1000" u="none" strike="noStrike" dirty="0"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gastos de inversión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147.161 €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5" name="1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1104455"/>
              </p:ext>
            </p:extLst>
          </p:nvPr>
        </p:nvGraphicFramePr>
        <p:xfrm>
          <a:off x="5175151" y="4490251"/>
          <a:ext cx="3960440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16 Flecha curvada hacia la izquierda"/>
          <p:cNvSpPr/>
          <p:nvPr/>
        </p:nvSpPr>
        <p:spPr>
          <a:xfrm>
            <a:off x="7164288" y="4452523"/>
            <a:ext cx="504056" cy="73036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81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8944" y="282080"/>
            <a:ext cx="8229600" cy="612903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>
                <a:latin typeface="Lucida Sans Unique"/>
              </a:rPr>
              <a:t>2017ko </a:t>
            </a:r>
            <a:r>
              <a:rPr lang="es-ES" sz="2800" b="1" dirty="0" smtClean="0">
                <a:latin typeface="Lucida Sans Unique"/>
                <a:cs typeface="Lucida Sans Unicode" panose="020B0602030504020204" pitchFamily="34" charset="0"/>
              </a:rPr>
              <a:t>AURREKONTUA</a:t>
            </a:r>
            <a:r>
              <a:rPr lang="es-ES" sz="2800" b="1" dirty="0" smtClean="0">
                <a:latin typeface="Lucida Sans Unique"/>
              </a:rPr>
              <a:t> / PRESUPUESTO 2017</a:t>
            </a:r>
            <a:endParaRPr lang="es-ES" sz="2700" dirty="0">
              <a:latin typeface="Lucida Sans Unique"/>
            </a:endParaRPr>
          </a:p>
        </p:txBody>
      </p:sp>
      <p:sp>
        <p:nvSpPr>
          <p:cNvPr id="9" name="Título 1"/>
          <p:cNvSpPr>
            <a:spLocks noGrp="1"/>
          </p:cNvSpPr>
          <p:nvPr>
            <p:ph idx="1"/>
          </p:nvPr>
        </p:nvSpPr>
        <p:spPr>
          <a:xfrm>
            <a:off x="530889" y="1340768"/>
            <a:ext cx="7865337" cy="50405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ES" sz="2000" dirty="0" smtClean="0"/>
              <a:t>21. </a:t>
            </a:r>
            <a:r>
              <a:rPr lang="es-ES" sz="2000" dirty="0"/>
              <a:t>Programa: Ur baliabideak eta uraren </a:t>
            </a:r>
            <a:r>
              <a:rPr lang="es-ES" sz="2000" dirty="0" smtClean="0"/>
              <a:t>kalitatea / Programa 21: Recursos y calidad de aguas</a:t>
            </a:r>
            <a:endParaRPr lang="eu-ES" sz="2000" dirty="0" smtClean="0"/>
          </a:p>
        </p:txBody>
      </p:sp>
      <p:cxnSp>
        <p:nvCxnSpPr>
          <p:cNvPr id="5" name="4 Conector recto"/>
          <p:cNvCxnSpPr/>
          <p:nvPr/>
        </p:nvCxnSpPr>
        <p:spPr>
          <a:xfrm>
            <a:off x="530889" y="1340768"/>
            <a:ext cx="7992888" cy="0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" y="0"/>
            <a:ext cx="612068" cy="727865"/>
          </a:xfrm>
          <a:prstGeom prst="rect">
            <a:avLst/>
          </a:prstGeom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611560" y="-99392"/>
            <a:ext cx="3667236" cy="392113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900" b="1" dirty="0" smtClean="0">
                <a:solidFill>
                  <a:schemeClr val="bg1"/>
                </a:solidFill>
              </a:rPr>
              <a:t>Ingurumeneko eta Obra Hidraulikoetako Departamentua</a:t>
            </a:r>
            <a:br>
              <a:rPr lang="es-ES" sz="900" b="1" dirty="0" smtClean="0">
                <a:solidFill>
                  <a:schemeClr val="bg1"/>
                </a:solidFill>
              </a:rPr>
            </a:br>
            <a:r>
              <a:rPr lang="es-ES" sz="900" b="1" dirty="0" smtClean="0">
                <a:solidFill>
                  <a:schemeClr val="bg1"/>
                </a:solidFill>
              </a:rPr>
              <a:t>Departamento de Medio Ambiente  y  Obras Hidráulicas</a:t>
            </a:r>
            <a:endParaRPr lang="es-ES" sz="900" b="1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42696" y="1794589"/>
            <a:ext cx="430247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10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HELBURUA</a:t>
            </a:r>
            <a:r>
              <a:rPr lang="eu-ES" sz="1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: Ibai Ekosistemen ezagutza hobetu eta morfologia berreskuratu</a:t>
            </a:r>
            <a:r>
              <a:rPr lang="es-ES" sz="1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es-ES" sz="1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s-ES" sz="10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OBJETIVO: </a:t>
            </a:r>
            <a:r>
              <a:rPr lang="es-ES" sz="1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Mejorar el conocimiento y lograr la recuperación morfológica de los ecosistemas acuáticos</a:t>
            </a:r>
          </a:p>
          <a:p>
            <a:endParaRPr lang="es-ES" sz="10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628650" lvl="1" indent="-171450">
              <a:buFont typeface="Wingdings" pitchFamily="2" charset="2"/>
              <a:buChar char="Ø"/>
            </a:pPr>
            <a:r>
              <a:rPr lang="es-ES" sz="1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Inbertsioa / Inversión: 1.038.230 €</a:t>
            </a:r>
          </a:p>
          <a:p>
            <a:pPr marL="628650" lvl="1" indent="-171450">
              <a:buFont typeface="Wingdings" pitchFamily="2" charset="2"/>
              <a:buChar char="Ø"/>
            </a:pPr>
            <a:endParaRPr lang="es-ES"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628650" lvl="1" indent="-171450">
              <a:buFont typeface="Wingdings" pitchFamily="2" charset="2"/>
              <a:buChar char="Ø"/>
            </a:pPr>
            <a:endParaRPr lang="es-ES" sz="10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628650" lvl="1" indent="-171450">
              <a:buFont typeface="Wingdings" pitchFamily="2" charset="2"/>
              <a:buChar char="Ø"/>
            </a:pPr>
            <a:endParaRPr lang="es-ES"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628650" lvl="1" indent="-171450">
              <a:buFont typeface="Wingdings" pitchFamily="2" charset="2"/>
              <a:buChar char="Ø"/>
            </a:pPr>
            <a:endParaRPr lang="es-ES" sz="10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628650" lvl="1" indent="-171450">
              <a:buFont typeface="Wingdings" pitchFamily="2" charset="2"/>
              <a:buChar char="Ø"/>
            </a:pPr>
            <a:endParaRPr lang="es-ES"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628650" lvl="1" indent="-171450">
              <a:buFont typeface="Wingdings" pitchFamily="2" charset="2"/>
              <a:buChar char="Ø"/>
            </a:pPr>
            <a:endParaRPr lang="es-ES" sz="10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628650" lvl="1" indent="-171450">
              <a:buFont typeface="Wingdings" pitchFamily="2" charset="2"/>
              <a:buChar char="Ø"/>
            </a:pPr>
            <a:endParaRPr lang="es-ES"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628650" lvl="1" indent="-171450">
              <a:buFont typeface="Wingdings" pitchFamily="2" charset="2"/>
              <a:buChar char="Ø"/>
            </a:pPr>
            <a:endParaRPr lang="es-ES" sz="10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1"/>
            <a:endParaRPr lang="es-ES"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1"/>
            <a:endParaRPr lang="es-ES" sz="10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1"/>
            <a:endParaRPr lang="es-ES"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1"/>
            <a:endParaRPr lang="es-ES" sz="10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1"/>
            <a:endParaRPr lang="es-ES"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1"/>
            <a:endParaRPr lang="es-ES" sz="10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1"/>
            <a:endParaRPr lang="es-ES"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1"/>
            <a:endParaRPr lang="es-ES" sz="10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1"/>
            <a:endParaRPr lang="es-ES"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1"/>
            <a:endParaRPr lang="eu-ES" sz="10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1"/>
            <a:endParaRPr lang="es-ES" sz="10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1"/>
            <a:endParaRPr lang="es-ES" sz="9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628650" lvl="1" indent="-171450">
              <a:buFont typeface="Wingdings" pitchFamily="2" charset="2"/>
              <a:buChar char="Ø"/>
            </a:pPr>
            <a:r>
              <a:rPr lang="eu-ES" sz="9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Mantenu eta hornikuntza:</a:t>
            </a:r>
            <a:r>
              <a:rPr lang="es-ES" sz="9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es-ES" sz="9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s-ES" sz="9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Suministros </a:t>
            </a:r>
            <a:r>
              <a:rPr lang="es-ES"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y mantenimiento de la red de Estaciones de </a:t>
            </a:r>
            <a:r>
              <a:rPr lang="es-ES" sz="9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Aforo</a:t>
            </a:r>
            <a:r>
              <a:rPr lang="es-ES"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: </a:t>
            </a:r>
            <a:r>
              <a:rPr lang="es-ES" sz="9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231.145 €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eu-ES" sz="9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Sarearen datuen ustiapen ikerketa:</a:t>
            </a:r>
            <a:r>
              <a:rPr lang="es-ES" sz="9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es-ES" sz="9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s-ES" sz="9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Estudios </a:t>
            </a:r>
            <a:r>
              <a:rPr lang="es-ES"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de explotación de los datos de la red de Estaciones de Aforo: 60.000 </a:t>
            </a:r>
            <a:r>
              <a:rPr lang="es-ES" sz="9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€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es-ES" sz="900" noProof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Besteak</a:t>
            </a:r>
            <a:r>
              <a:rPr lang="es-ES" sz="9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/ Otros</a:t>
            </a:r>
            <a:r>
              <a:rPr lang="es-ES"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: 439.577 </a:t>
            </a:r>
            <a:r>
              <a:rPr lang="es-ES" sz="9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€</a:t>
            </a:r>
            <a:endParaRPr lang="es-ES" sz="900" b="1" u="sng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0" name="9 Flecha curvada hacia la izquierda"/>
          <p:cNvSpPr/>
          <p:nvPr/>
        </p:nvSpPr>
        <p:spPr>
          <a:xfrm>
            <a:off x="6660232" y="4149080"/>
            <a:ext cx="504056" cy="73036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9144000" cy="77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1001990"/>
              </p:ext>
            </p:extLst>
          </p:nvPr>
        </p:nvGraphicFramePr>
        <p:xfrm>
          <a:off x="4860032" y="2132855"/>
          <a:ext cx="4036525" cy="2790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494885"/>
              </p:ext>
            </p:extLst>
          </p:nvPr>
        </p:nvGraphicFramePr>
        <p:xfrm>
          <a:off x="112570" y="2756438"/>
          <a:ext cx="4762729" cy="285688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573709"/>
                <a:gridCol w="1189020"/>
              </a:tblGrid>
              <a:tr h="289663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 noProof="1" smtClean="0">
                          <a:effectLst/>
                        </a:rPr>
                        <a:t>LIFE Irekibai</a:t>
                      </a:r>
                      <a:endParaRPr lang="es-ES" sz="800" b="0" i="0" u="none" strike="noStrike" noProof="1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6195" marR="6195" marT="61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 dirty="0">
                          <a:effectLst/>
                        </a:rPr>
                        <a:t>          140.000,00 € 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6195" marR="6195" marT="6195" marB="0" anchor="b"/>
                </a:tc>
              </a:tr>
              <a:tr h="162061">
                <a:tc>
                  <a:txBody>
                    <a:bodyPr/>
                    <a:lstStyle/>
                    <a:p>
                      <a:pPr algn="l" fontAlgn="ctr"/>
                      <a:r>
                        <a:rPr lang="eu-ES" sz="800" u="none" strike="noStrike" noProof="0" dirty="0" smtClean="0">
                          <a:effectLst/>
                        </a:rPr>
                        <a:t>Ekimenak</a:t>
                      </a:r>
                      <a:r>
                        <a:rPr lang="eu-ES" sz="800" u="none" strike="noStrike" baseline="0" noProof="0" dirty="0" smtClean="0">
                          <a:effectLst/>
                        </a:rPr>
                        <a:t> presa txikietan , FEDER Fondoak.</a:t>
                      </a:r>
                      <a:r>
                        <a:rPr lang="es-ES" sz="800" u="none" strike="noStrike" baseline="0" dirty="0" smtClean="0">
                          <a:effectLst/>
                        </a:rPr>
                        <a:t/>
                      </a:r>
                      <a:br>
                        <a:rPr lang="es-ES" sz="800" u="none" strike="noStrike" baseline="0" dirty="0" smtClean="0">
                          <a:effectLst/>
                        </a:rPr>
                      </a:br>
                      <a:r>
                        <a:rPr lang="es-ES" sz="800" u="none" strike="noStrike" dirty="0" smtClean="0">
                          <a:effectLst/>
                        </a:rPr>
                        <a:t>Actuaciones </a:t>
                      </a:r>
                      <a:r>
                        <a:rPr lang="es-ES" sz="800" u="none" strike="noStrike" dirty="0">
                          <a:effectLst/>
                        </a:rPr>
                        <a:t>en azudes, Fondos FEDER.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6195" marR="6195" marT="61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          300.000,00 € 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6195" marR="6195" marT="6195" marB="0" anchor="b"/>
                </a:tc>
              </a:tr>
              <a:tr h="411504">
                <a:tc>
                  <a:txBody>
                    <a:bodyPr/>
                    <a:lstStyle/>
                    <a:p>
                      <a:pPr algn="l" fontAlgn="ctr"/>
                      <a:r>
                        <a:rPr lang="eu-ES" sz="800" u="none" strike="noStrike" noProof="1" smtClean="0">
                          <a:effectLst/>
                        </a:rPr>
                        <a:t>Bioingeniaritza tekniken </a:t>
                      </a:r>
                      <a:r>
                        <a:rPr lang="eu-ES" sz="800" u="none" strike="noStrike" noProof="0" dirty="0" smtClean="0">
                          <a:effectLst/>
                        </a:rPr>
                        <a:t>bitartez  ibaiak</a:t>
                      </a:r>
                      <a:r>
                        <a:rPr lang="eu-ES" sz="800" u="none" strike="noStrike" baseline="0" noProof="0" dirty="0" smtClean="0">
                          <a:effectLst/>
                        </a:rPr>
                        <a:t> berreskuratzea </a:t>
                      </a:r>
                      <a:r>
                        <a:rPr lang="eu-ES" sz="800" u="none" strike="noStrike" noProof="0" dirty="0" smtClean="0">
                          <a:effectLst/>
                        </a:rPr>
                        <a:t>H2Ogurea proiektuari</a:t>
                      </a:r>
                      <a:r>
                        <a:rPr lang="eu-ES" sz="800" u="none" strike="noStrike" baseline="0" noProof="0" dirty="0" smtClean="0">
                          <a:effectLst/>
                        </a:rPr>
                        <a:t> esker</a:t>
                      </a:r>
                      <a:r>
                        <a:rPr lang="eu-ES" sz="800" u="none" strike="noStrike" noProof="0" dirty="0" smtClean="0">
                          <a:effectLst/>
                        </a:rPr>
                        <a:t>, mugaz bestaldeko elkarlana</a:t>
                      </a:r>
                      <a:r>
                        <a:rPr lang="eu-ES" sz="800" u="none" strike="noStrike" baseline="0" noProof="0" dirty="0" smtClean="0">
                          <a:effectLst/>
                        </a:rPr>
                        <a:t> POCTEFA.</a:t>
                      </a:r>
                      <a:r>
                        <a:rPr lang="es-ES" sz="800" u="none" strike="noStrike" baseline="0" dirty="0" smtClean="0">
                          <a:effectLst/>
                        </a:rPr>
                        <a:t/>
                      </a:r>
                      <a:br>
                        <a:rPr lang="es-ES" sz="800" u="none" strike="noStrike" baseline="0" dirty="0" smtClean="0">
                          <a:effectLst/>
                        </a:rPr>
                      </a:br>
                      <a:r>
                        <a:rPr lang="es-ES" sz="800" u="none" strike="noStrike" dirty="0" smtClean="0">
                          <a:effectLst/>
                        </a:rPr>
                        <a:t>Proyecto </a:t>
                      </a:r>
                      <a:r>
                        <a:rPr lang="es-ES" sz="800" u="none" strike="noStrike" dirty="0">
                          <a:effectLst/>
                        </a:rPr>
                        <a:t>H2Ogurea restauración fluvial con técnicas de bioingeniería, cooperación transfronteriza POCTEFA.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6195" marR="6195" marT="61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            50.000,00 € 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6195" marR="6195" marT="6195" marB="0" anchor="b"/>
                </a:tc>
              </a:tr>
              <a:tr h="289663">
                <a:tc>
                  <a:txBody>
                    <a:bodyPr/>
                    <a:lstStyle/>
                    <a:p>
                      <a:pPr algn="l" fontAlgn="ctr"/>
                      <a:r>
                        <a:rPr lang="eu-ES" sz="800" u="none" strike="noStrike" noProof="0" dirty="0" smtClean="0">
                          <a:effectLst/>
                        </a:rPr>
                        <a:t>Lan-arriskuak</a:t>
                      </a:r>
                      <a:r>
                        <a:rPr lang="eu-ES" sz="800" u="none" strike="noStrike" baseline="0" noProof="0" dirty="0" smtClean="0">
                          <a:effectLst/>
                        </a:rPr>
                        <a:t> prebenitzeko erreformak .</a:t>
                      </a:r>
                      <a:r>
                        <a:rPr lang="es-ES" sz="800" u="none" strike="noStrike" baseline="0" dirty="0" smtClean="0">
                          <a:effectLst/>
                        </a:rPr>
                        <a:t/>
                      </a:r>
                      <a:br>
                        <a:rPr lang="es-ES" sz="800" u="none" strike="noStrike" baseline="0" dirty="0" smtClean="0">
                          <a:effectLst/>
                        </a:rPr>
                      </a:br>
                      <a:r>
                        <a:rPr lang="es-ES" sz="800" u="none" strike="noStrike" dirty="0" smtClean="0">
                          <a:effectLst/>
                        </a:rPr>
                        <a:t>Reformas </a:t>
                      </a:r>
                      <a:r>
                        <a:rPr lang="es-ES" sz="800" u="none" strike="noStrike" dirty="0">
                          <a:effectLst/>
                        </a:rPr>
                        <a:t>para prevención de riesgos laborales en Estaciones de </a:t>
                      </a:r>
                      <a:r>
                        <a:rPr lang="es-ES" sz="800" u="none" strike="noStrike" dirty="0" smtClean="0">
                          <a:effectLst/>
                        </a:rPr>
                        <a:t>Aforo.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6195" marR="6195" marT="61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            85.000,00 € 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6195" marR="6195" marT="6195" marB="0" anchor="b"/>
                </a:tc>
              </a:tr>
              <a:tr h="162061">
                <a:tc>
                  <a:txBody>
                    <a:bodyPr/>
                    <a:lstStyle/>
                    <a:p>
                      <a:pPr algn="l" fontAlgn="ctr"/>
                      <a:r>
                        <a:rPr lang="eu-ES" sz="800" u="none" strike="noStrike" noProof="0" dirty="0" smtClean="0">
                          <a:effectLst/>
                        </a:rPr>
                        <a:t>Baliabideen ikerketa.</a:t>
                      </a:r>
                      <a:r>
                        <a:rPr lang="es-ES" sz="800" u="none" strike="noStrike" dirty="0" smtClean="0">
                          <a:effectLst/>
                        </a:rPr>
                        <a:t/>
                      </a:r>
                      <a:br>
                        <a:rPr lang="es-ES" sz="800" u="none" strike="noStrike" dirty="0" smtClean="0">
                          <a:effectLst/>
                        </a:rPr>
                      </a:br>
                      <a:r>
                        <a:rPr lang="es-ES" sz="800" u="none" strike="noStrike" dirty="0" smtClean="0">
                          <a:effectLst/>
                        </a:rPr>
                        <a:t>Estudios </a:t>
                      </a:r>
                      <a:r>
                        <a:rPr lang="es-ES" sz="800" u="none" strike="noStrike" dirty="0">
                          <a:effectLst/>
                        </a:rPr>
                        <a:t>de </a:t>
                      </a:r>
                      <a:r>
                        <a:rPr lang="es-ES" sz="800" u="none" strike="noStrike" dirty="0" smtClean="0">
                          <a:effectLst/>
                        </a:rPr>
                        <a:t>recursos.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6195" marR="6195" marT="61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          135.000,00 € 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6195" marR="6195" marT="6195" marB="0" anchor="b"/>
                </a:tc>
              </a:tr>
              <a:tr h="148420">
                <a:tc>
                  <a:txBody>
                    <a:bodyPr/>
                    <a:lstStyle/>
                    <a:p>
                      <a:pPr algn="l" fontAlgn="ctr"/>
                      <a:r>
                        <a:rPr lang="eu-ES" sz="800" u="none" strike="noStrike" noProof="0" dirty="0" smtClean="0">
                          <a:effectLst/>
                        </a:rPr>
                        <a:t>Ibaien kalitatea eta estuarioen ikerketa.</a:t>
                      </a:r>
                      <a:r>
                        <a:rPr lang="es-ES" sz="800" u="none" strike="noStrike" dirty="0" smtClean="0">
                          <a:effectLst/>
                        </a:rPr>
                        <a:t/>
                      </a:r>
                      <a:br>
                        <a:rPr lang="es-ES" sz="800" u="none" strike="noStrike" dirty="0" smtClean="0">
                          <a:effectLst/>
                        </a:rPr>
                      </a:br>
                      <a:r>
                        <a:rPr lang="es-ES" sz="800" u="none" strike="noStrike" dirty="0" smtClean="0">
                          <a:effectLst/>
                        </a:rPr>
                        <a:t>Estudios </a:t>
                      </a:r>
                      <a:r>
                        <a:rPr lang="es-ES" sz="800" u="none" strike="noStrike" dirty="0">
                          <a:effectLst/>
                        </a:rPr>
                        <a:t>de calidad de ríos y </a:t>
                      </a:r>
                      <a:r>
                        <a:rPr lang="es-ES" sz="800" u="none" strike="noStrike" dirty="0" smtClean="0">
                          <a:effectLst/>
                        </a:rPr>
                        <a:t>estuarios.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6195" marR="6195" marT="61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            83.000,00 € 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6195" marR="6195" marT="6195" marB="0" anchor="b"/>
                </a:tc>
              </a:tr>
              <a:tr h="215077">
                <a:tc>
                  <a:txBody>
                    <a:bodyPr/>
                    <a:lstStyle/>
                    <a:p>
                      <a:pPr algn="l" fontAlgn="ctr"/>
                      <a:r>
                        <a:rPr lang="eu-ES" sz="800" u="none" strike="noStrike" noProof="1" smtClean="0">
                          <a:effectLst/>
                        </a:rPr>
                        <a:t>LIFE Irekibai,  Leizaran </a:t>
                      </a:r>
                      <a:r>
                        <a:rPr lang="eu-ES" sz="800" u="none" strike="noStrike" noProof="0" dirty="0" smtClean="0">
                          <a:effectLst/>
                        </a:rPr>
                        <a:t>ibaian  sedimentuen jarraipena.</a:t>
                      </a:r>
                      <a:r>
                        <a:rPr lang="es-ES" sz="800" u="none" strike="noStrike" dirty="0" smtClean="0">
                          <a:effectLst/>
                        </a:rPr>
                        <a:t/>
                      </a:r>
                      <a:br>
                        <a:rPr lang="es-ES" sz="800" u="none" strike="noStrike" dirty="0" smtClean="0">
                          <a:effectLst/>
                        </a:rPr>
                      </a:br>
                      <a:r>
                        <a:rPr lang="es-ES" sz="800" u="none" strike="noStrike" noProof="1" smtClean="0">
                          <a:effectLst/>
                        </a:rPr>
                        <a:t>LIFE Irekibai, Seguimiento de sedimentos en el río Leizaran.</a:t>
                      </a:r>
                      <a:endParaRPr lang="es-ES" sz="800" b="0" i="0" u="none" strike="noStrike" noProof="1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6195" marR="6195" marT="61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            12.100,00 € 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6195" marR="6195" marT="6195" marB="0" anchor="b"/>
                </a:tc>
              </a:tr>
              <a:tr h="480159">
                <a:tc>
                  <a:txBody>
                    <a:bodyPr/>
                    <a:lstStyle/>
                    <a:p>
                      <a:pPr algn="l" fontAlgn="ctr"/>
                      <a:r>
                        <a:rPr lang="eu-ES" sz="800" u="none" strike="noStrike" noProof="0" dirty="0" smtClean="0">
                          <a:effectLst/>
                        </a:rPr>
                        <a:t>Loiolako</a:t>
                      </a:r>
                      <a:r>
                        <a:rPr lang="eu-ES" sz="800" u="none" strike="noStrike" baseline="0" noProof="0" dirty="0" smtClean="0">
                          <a:effectLst/>
                        </a:rPr>
                        <a:t> ur azpiko araztailearen isurpenen ikerketa, Añarbeko Mankomunitateak %50ean finantzatuta.</a:t>
                      </a:r>
                      <a:r>
                        <a:rPr lang="es-ES" sz="800" u="none" strike="noStrike" baseline="0" dirty="0" smtClean="0">
                          <a:effectLst/>
                        </a:rPr>
                        <a:t/>
                      </a:r>
                      <a:br>
                        <a:rPr lang="es-ES" sz="800" u="none" strike="noStrike" baseline="0" dirty="0" smtClean="0">
                          <a:effectLst/>
                        </a:rPr>
                      </a:br>
                      <a:r>
                        <a:rPr lang="es-ES" sz="800" u="none" strike="noStrike" noProof="1" smtClean="0">
                          <a:effectLst/>
                        </a:rPr>
                        <a:t>Estudio ambiental de los vertidos del emisario submarino de la depuradora de Loiola, financiado al 50% por la Mancomunidad del Añarbe.</a:t>
                      </a:r>
                      <a:endParaRPr lang="es-ES" sz="800" b="0" i="0" u="none" strike="noStrike" noProof="1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6195" marR="6195" marT="61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            93.130,00 € 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6195" marR="6195" marT="6195" marB="0" anchor="b"/>
                </a:tc>
              </a:tr>
              <a:tr h="289664">
                <a:tc>
                  <a:txBody>
                    <a:bodyPr/>
                    <a:lstStyle/>
                    <a:p>
                      <a:pPr algn="l" fontAlgn="ctr"/>
                      <a:r>
                        <a:rPr lang="eu-ES" sz="800" u="none" strike="noStrike" noProof="0" dirty="0" smtClean="0">
                          <a:effectLst/>
                        </a:rPr>
                        <a:t>Kalitatezko ekipo</a:t>
                      </a:r>
                      <a:r>
                        <a:rPr lang="eu-ES" sz="800" u="none" strike="noStrike" baseline="0" noProof="0" dirty="0" smtClean="0">
                          <a:effectLst/>
                        </a:rPr>
                        <a:t> berri eta baliabideen instalazioa. </a:t>
                      </a:r>
                      <a:r>
                        <a:rPr lang="es-ES" sz="800" u="none" strike="noStrike" baseline="0" dirty="0" smtClean="0">
                          <a:effectLst/>
                        </a:rPr>
                        <a:t/>
                      </a:r>
                      <a:br>
                        <a:rPr lang="es-ES" sz="800" u="none" strike="noStrike" baseline="0" dirty="0" smtClean="0">
                          <a:effectLst/>
                        </a:rPr>
                      </a:br>
                      <a:r>
                        <a:rPr lang="es-ES" sz="800" u="none" strike="noStrike" baseline="0" dirty="0" smtClean="0">
                          <a:effectLst/>
                        </a:rPr>
                        <a:t>I</a:t>
                      </a:r>
                      <a:r>
                        <a:rPr lang="es-ES" sz="800" u="none" strike="noStrike" dirty="0" smtClean="0">
                          <a:effectLst/>
                        </a:rPr>
                        <a:t>nstalación </a:t>
                      </a:r>
                      <a:r>
                        <a:rPr lang="es-ES" sz="800" u="none" strike="noStrike" dirty="0">
                          <a:effectLst/>
                        </a:rPr>
                        <a:t>de nuevos equipos de calidad y recursos en las Estaciones de </a:t>
                      </a:r>
                      <a:r>
                        <a:rPr lang="es-ES" sz="800" u="none" strike="noStrike" dirty="0" smtClean="0">
                          <a:effectLst/>
                        </a:rPr>
                        <a:t>Aforo.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6195" marR="6195" marT="61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 dirty="0">
                          <a:effectLst/>
                        </a:rPr>
                        <a:t>          140.000,00 € 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6195" marR="6195" marT="6195" marB="0" anchor="b"/>
                </a:tc>
              </a:tr>
            </a:tbl>
          </a:graphicData>
        </a:graphic>
      </p:graphicFrame>
      <p:graphicFrame>
        <p:nvGraphicFramePr>
          <p:cNvPr id="18" name="1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9242178"/>
              </p:ext>
            </p:extLst>
          </p:nvPr>
        </p:nvGraphicFramePr>
        <p:xfrm>
          <a:off x="5076056" y="4365104"/>
          <a:ext cx="4014470" cy="2352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4261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655347" y="1268760"/>
            <a:ext cx="8165125" cy="4896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u-ES" sz="2400" dirty="0" smtClean="0">
              <a:solidFill>
                <a:prstClr val="black">
                  <a:tint val="7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u-ES" sz="2400" dirty="0" smtClean="0">
              <a:solidFill>
                <a:prstClr val="black">
                  <a:tint val="7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u-ES" sz="2400" dirty="0">
              <a:solidFill>
                <a:prstClr val="black">
                  <a:tint val="7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u-ES" sz="2400" dirty="0" smtClean="0">
              <a:solidFill>
                <a:prstClr val="black">
                  <a:tint val="7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u-ES" sz="2400" dirty="0" smtClean="0">
              <a:solidFill>
                <a:prstClr val="black">
                  <a:tint val="7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s-ES" sz="2400" dirty="0" err="1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ESKERRIK</a:t>
            </a:r>
            <a:r>
              <a:rPr lang="es-ES" sz="2400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ASKO</a:t>
            </a:r>
            <a:endParaRPr lang="es-ES" sz="2400" dirty="0" smtClean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s-ES" sz="24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s-ES" sz="2400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MUCHAS GRACIAS</a:t>
            </a:r>
            <a:endParaRPr lang="eu-ES" sz="2400" dirty="0" smtClean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u-ES" sz="2400" dirty="0">
              <a:solidFill>
                <a:prstClr val="black">
                  <a:tint val="7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u-ES" sz="2400" dirty="0" smtClean="0">
              <a:solidFill>
                <a:prstClr val="black">
                  <a:tint val="7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u-ES" sz="2400" dirty="0">
              <a:solidFill>
                <a:prstClr val="black">
                  <a:tint val="7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u-ES" sz="2400" dirty="0" smtClean="0">
              <a:solidFill>
                <a:prstClr val="black">
                  <a:tint val="7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u-ES" sz="2400" dirty="0">
              <a:solidFill>
                <a:prstClr val="black">
                  <a:tint val="7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s-ES" sz="2400" dirty="0">
              <a:solidFill>
                <a:prstClr val="black">
                  <a:tint val="7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/>
            <a:endParaRPr lang="es-E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9144000" cy="77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22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674045" y="1340768"/>
            <a:ext cx="8165125" cy="5184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u-ES" sz="2400" dirty="0" smtClean="0">
              <a:solidFill>
                <a:prstClr val="black">
                  <a:tint val="7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u-ES" sz="1400" b="1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INGURUMENEKO </a:t>
            </a:r>
            <a:r>
              <a:rPr lang="eu-ES" sz="1400" b="1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ETA OBRA HIDRAULIKOETAKO </a:t>
            </a:r>
            <a:r>
              <a:rPr lang="eu-ES" sz="1400" b="1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DEPARTAMENTUA / DEPARTAMENTO </a:t>
            </a:r>
            <a:r>
              <a:rPr lang="eu-ES" sz="1400" b="1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DE MEDIO AMBIENTE Y OBRAS </a:t>
            </a:r>
            <a:r>
              <a:rPr lang="eu-ES" sz="1400" b="1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HIDRAULICAS</a:t>
            </a:r>
          </a:p>
          <a:p>
            <a:pPr lvl="0" algn="ctr">
              <a:spcBef>
                <a:spcPct val="20000"/>
              </a:spcBef>
            </a:pPr>
            <a:endParaRPr lang="eu-ES" sz="1400" b="1" dirty="0" smtClean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u-ES" sz="1400" b="1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KONPROMISOA: 2015-2019 KUDEAKETA PLANGINTZAREN 5 HELBURU ESTRATEGIKOAK</a:t>
            </a:r>
          </a:p>
          <a:p>
            <a:pPr lvl="0" algn="ctr">
              <a:spcBef>
                <a:spcPct val="20000"/>
              </a:spcBef>
            </a:pPr>
            <a:r>
              <a:rPr lang="eu-ES" sz="1400" b="1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eu-ES" sz="1400" b="1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u-ES" sz="1400" b="1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COMPROMISO: 5 OBJETIVOS ESTRATÉGICOS PLAN DE GESTIÓN 2015 - 2019</a:t>
            </a:r>
          </a:p>
          <a:p>
            <a:pPr lvl="0" algn="ctr">
              <a:spcBef>
                <a:spcPct val="20000"/>
              </a:spcBef>
            </a:pPr>
            <a:endParaRPr lang="eu-ES" sz="1400" b="1" dirty="0" smtClean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eu-ES" sz="1200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eu-ES" sz="1200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u-ES" sz="1200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46. HELBURUA. Behin betiko konpontzea hondakinen kudeaketaren arazoa, iraunkortasun ekonomikoaren, sozialaren eta ingurumenekoaren irizpideen bitartez.</a:t>
            </a:r>
          </a:p>
          <a:p>
            <a:pPr lvl="0" algn="just">
              <a:spcBef>
                <a:spcPct val="20000"/>
              </a:spcBef>
            </a:pPr>
            <a:r>
              <a:rPr lang="es-ES" sz="1200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OBJETIVO 46. Resolver definitivamente el problema  de la gestión de los residuos con criterios de sostenibilidad económica, social y ambiental. </a:t>
            </a:r>
          </a:p>
          <a:p>
            <a:pPr algn="just">
              <a:spcBef>
                <a:spcPct val="20000"/>
              </a:spcBef>
            </a:pPr>
            <a:r>
              <a:rPr lang="eu-ES" sz="1200" dirty="0" smtClean="0">
                <a:solidFill>
                  <a:schemeClr val="tx1"/>
                </a:solidFill>
                <a:latin typeface="Lucida Sans" pitchFamily="34" charset="0"/>
                <a:cs typeface="Lucida Sans Unicode" panose="020B0602030504020204" pitchFamily="34" charset="0"/>
              </a:rPr>
              <a:t/>
            </a:r>
            <a:br>
              <a:rPr lang="eu-ES" sz="1200" dirty="0" smtClean="0">
                <a:solidFill>
                  <a:schemeClr val="tx1"/>
                </a:solidFill>
                <a:latin typeface="Lucida Sans" pitchFamily="34" charset="0"/>
                <a:cs typeface="Lucida Sans Unicode" panose="020B0602030504020204" pitchFamily="34" charset="0"/>
              </a:rPr>
            </a:br>
            <a:r>
              <a:rPr lang="sv-SE" sz="1200" dirty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47. HELBURUA. Ura hornitzeko sistemen bermeak indartzea eta hondakin-uren saneamendua </a:t>
            </a:r>
            <a:r>
              <a:rPr lang="sv-SE" sz="12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osatzea.</a:t>
            </a:r>
            <a:endParaRPr lang="es-ES" sz="1200" dirty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lvl="0" algn="just">
              <a:spcBef>
                <a:spcPct val="20000"/>
              </a:spcBef>
            </a:pPr>
            <a:r>
              <a:rPr lang="es-ES" sz="1200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OBJETIVO 47. Reforzar las garantías de los sistemas de abastecimiento de agua y completar el saneamiento de aguas residuales.</a:t>
            </a:r>
          </a:p>
          <a:p>
            <a:pPr lvl="0" algn="just">
              <a:spcBef>
                <a:spcPct val="20000"/>
              </a:spcBef>
            </a:pPr>
            <a:endParaRPr lang="es-ES" sz="1200" dirty="0" smtClean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0" algn="just">
              <a:spcBef>
                <a:spcPct val="20000"/>
              </a:spcBef>
            </a:pPr>
            <a:r>
              <a:rPr lang="es-ES" sz="1200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48. HELBURUA. </a:t>
            </a:r>
            <a:r>
              <a:rPr lang="eu-ES" sz="1200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Lankidetza </a:t>
            </a:r>
            <a:r>
              <a:rPr lang="eu-ES" sz="12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organo baten sorrera birziklapen eta berrerabilpenaren gaiaren </a:t>
            </a:r>
            <a:r>
              <a:rPr lang="eu-ES" sz="1200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inguruan. </a:t>
            </a:r>
            <a:r>
              <a:rPr lang="es-ES" sz="1200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OBJETIVO </a:t>
            </a:r>
            <a:r>
              <a:rPr lang="es-ES" sz="12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48</a:t>
            </a:r>
            <a:r>
              <a:rPr lang="es-ES" sz="1200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. Creación </a:t>
            </a:r>
            <a:r>
              <a:rPr lang="es-ES" sz="12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de un organismo de colaboración en materia de Reciclaje y Reutilización</a:t>
            </a:r>
            <a:r>
              <a:rPr lang="es-ES" sz="1200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.</a:t>
            </a:r>
          </a:p>
          <a:p>
            <a:pPr lvl="0" algn="just">
              <a:spcBef>
                <a:spcPct val="20000"/>
              </a:spcBef>
            </a:pPr>
            <a:endParaRPr lang="eu-ES" sz="1200" dirty="0" smtClean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eu-ES" sz="1200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49. HELBURUA. Iraunkortasuna Gipuzkoaren nortasun-ezaugarri bihurtzea, eta helburu horretan lurraldeko herritar, erakunde, egitura ekonomiko eta sozial guztiak sartzea.</a:t>
            </a:r>
          </a:p>
          <a:p>
            <a:pPr lvl="0" algn="just">
              <a:spcBef>
                <a:spcPct val="20000"/>
              </a:spcBef>
            </a:pPr>
            <a:r>
              <a:rPr lang="es-ES" sz="1200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OBJETIVO </a:t>
            </a:r>
            <a:r>
              <a:rPr lang="es-ES" sz="12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49. Hacer de la sostenibilidad una seña de identidad en </a:t>
            </a:r>
            <a:r>
              <a:rPr lang="es-ES" sz="1200" noProof="1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Gipuzkoa,</a:t>
            </a:r>
            <a:r>
              <a:rPr lang="es-ES" sz="1200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s-ES" sz="12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implicando en este objetivo a toda la ciudadanía, a todas las instituciones y a todo el tejido económico y empresarial del Territorio</a:t>
            </a:r>
          </a:p>
          <a:p>
            <a:pPr lvl="0">
              <a:spcBef>
                <a:spcPct val="20000"/>
              </a:spcBef>
            </a:pPr>
            <a:endParaRPr lang="es-ES" sz="1200" dirty="0" smtClean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es-ES" sz="12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50. HELBURUA. </a:t>
            </a:r>
            <a:r>
              <a:rPr lang="eu-ES" sz="1200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Gipuzkoako hondartzak integralki kudeatzea.</a:t>
            </a:r>
            <a:r>
              <a:rPr lang="eu-ES" sz="12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 </a:t>
            </a:r>
            <a:r>
              <a:rPr lang="es-ES" sz="12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es-ES" sz="12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s-ES" sz="1200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OBJETIVO </a:t>
            </a:r>
            <a:r>
              <a:rPr lang="es-ES" sz="12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50. Gestionar de forma integral las playas guipuzcoanas</a:t>
            </a:r>
            <a:r>
              <a:rPr lang="es-ES" sz="1200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.</a:t>
            </a:r>
          </a:p>
          <a:p>
            <a:pPr lvl="0" algn="ctr">
              <a:spcBef>
                <a:spcPct val="20000"/>
              </a:spcBef>
            </a:pPr>
            <a:endParaRPr lang="eu-ES" sz="1200" dirty="0">
              <a:solidFill>
                <a:prstClr val="black">
                  <a:tint val="7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u-ES" sz="2400" dirty="0" smtClean="0">
              <a:solidFill>
                <a:prstClr val="black">
                  <a:tint val="7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u-ES" sz="2400" dirty="0">
              <a:solidFill>
                <a:prstClr val="black">
                  <a:tint val="7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s-ES" sz="2400" dirty="0">
              <a:solidFill>
                <a:prstClr val="black">
                  <a:tint val="7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/>
            <a:endParaRPr lang="es-E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9144000" cy="77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44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9613" y="240442"/>
            <a:ext cx="8229600" cy="612903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>
                <a:latin typeface="Lucida Sans Unicode" pitchFamily="34" charset="0"/>
                <a:cs typeface="Lucida Sans Unicode" panose="020B0602030504020204" pitchFamily="34" charset="0"/>
              </a:rPr>
              <a:t>2017KO AURREKONTUA / PRESUPUESTO 2017</a:t>
            </a:r>
            <a:endParaRPr lang="es-ES" sz="2700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idx="1"/>
          </p:nvPr>
        </p:nvSpPr>
        <p:spPr>
          <a:xfrm>
            <a:off x="421196" y="1772816"/>
            <a:ext cx="8229600" cy="452596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u-ES" sz="1600" dirty="0" smtClean="0"/>
              <a:t>INGURUMEN </a:t>
            </a:r>
            <a:r>
              <a:rPr lang="eu-ES" sz="1600" dirty="0"/>
              <a:t>ETA OBRA </a:t>
            </a:r>
            <a:r>
              <a:rPr lang="eu-ES" sz="1600" dirty="0" smtClean="0"/>
              <a:t>HIDRAULIKOETAKO </a:t>
            </a:r>
            <a:r>
              <a:rPr lang="eu-ES" sz="1600" dirty="0" smtClean="0"/>
              <a:t>AURREKONTUA</a:t>
            </a:r>
          </a:p>
          <a:p>
            <a:pPr marL="0" indent="0" algn="ctr">
              <a:buNone/>
            </a:pPr>
            <a:r>
              <a:rPr lang="eu-ES" sz="1600" dirty="0" smtClean="0"/>
              <a:t>PRESUPUESTO DE MEDIO AMBIENTE Y OBRAS HIDRÁULICAS</a:t>
            </a:r>
            <a:endParaRPr lang="es-ES" sz="1600" dirty="0"/>
          </a:p>
          <a:p>
            <a:pPr marL="0" indent="0" algn="just">
              <a:buNone/>
            </a:pPr>
            <a:endParaRPr lang="eu-ES" sz="2000" dirty="0" smtClean="0"/>
          </a:p>
        </p:txBody>
      </p:sp>
      <p:cxnSp>
        <p:nvCxnSpPr>
          <p:cNvPr id="5" name="4 Conector recto"/>
          <p:cNvCxnSpPr/>
          <p:nvPr/>
        </p:nvCxnSpPr>
        <p:spPr>
          <a:xfrm>
            <a:off x="497969" y="1340768"/>
            <a:ext cx="7992888" cy="0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" y="0"/>
            <a:ext cx="612068" cy="727865"/>
          </a:xfrm>
          <a:prstGeom prst="rect">
            <a:avLst/>
          </a:prstGeom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611560" y="-99392"/>
            <a:ext cx="3667236" cy="392113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900" b="1" dirty="0" smtClean="0">
                <a:solidFill>
                  <a:schemeClr val="bg1"/>
                </a:solidFill>
              </a:rPr>
              <a:t>Ingurumeneko eta Obra Hidraulikoetako Departamentua</a:t>
            </a:r>
            <a:br>
              <a:rPr lang="es-ES" sz="900" b="1" dirty="0" smtClean="0">
                <a:solidFill>
                  <a:schemeClr val="bg1"/>
                </a:solidFill>
              </a:rPr>
            </a:br>
            <a:r>
              <a:rPr lang="es-ES" sz="900" b="1" dirty="0" smtClean="0">
                <a:solidFill>
                  <a:schemeClr val="bg1"/>
                </a:solidFill>
              </a:rPr>
              <a:t>Departamento de Medio Ambiente  y  Obras Hidráulicas</a:t>
            </a:r>
            <a:endParaRPr lang="es-ES" sz="900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306201"/>
              </p:ext>
            </p:extLst>
          </p:nvPr>
        </p:nvGraphicFramePr>
        <p:xfrm>
          <a:off x="497969" y="2852936"/>
          <a:ext cx="4176463" cy="250160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392154"/>
                <a:gridCol w="1488165"/>
                <a:gridCol w="1296144"/>
              </a:tblGrid>
              <a:tr h="518907">
                <a:tc>
                  <a:txBody>
                    <a:bodyPr/>
                    <a:lstStyle/>
                    <a:p>
                      <a:r>
                        <a:rPr lang="es-ES" sz="100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KAPITULUA</a:t>
                      </a:r>
                    </a:p>
                    <a:p>
                      <a:r>
                        <a:rPr lang="es-ES" sz="100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CAPÍTULO</a:t>
                      </a:r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AURREKONTUA</a:t>
                      </a:r>
                    </a:p>
                    <a:p>
                      <a:r>
                        <a:rPr lang="es-ES" sz="100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PRESUPUESTO </a:t>
                      </a:r>
                    </a:p>
                    <a:p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%</a:t>
                      </a:r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518907">
                <a:tc>
                  <a:txBody>
                    <a:bodyPr/>
                    <a:lstStyle/>
                    <a:p>
                      <a:r>
                        <a:rPr lang="es-ES" sz="1000" dirty="0" err="1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Zerbitzu</a:t>
                      </a:r>
                      <a:r>
                        <a:rPr lang="es-ES" sz="100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s-ES" sz="1000" dirty="0" err="1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orokorrak</a:t>
                      </a:r>
                      <a:endParaRPr lang="es-ES" sz="1000" dirty="0" smtClean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  <a:p>
                      <a:r>
                        <a:rPr lang="es-ES" sz="100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Servicios generales</a:t>
                      </a:r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1.160.491 €</a:t>
                      </a:r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5%</a:t>
                      </a:r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300636">
                <a:tc>
                  <a:txBody>
                    <a:bodyPr/>
                    <a:lstStyle/>
                    <a:p>
                      <a:r>
                        <a:rPr lang="es-ES" sz="1000" dirty="0" err="1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Ingurumena</a:t>
                      </a:r>
                      <a:endParaRPr lang="es-ES" sz="1000" dirty="0" smtClean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  <a:p>
                      <a:r>
                        <a:rPr lang="es-ES" sz="100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Medio Ambiente</a:t>
                      </a:r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14.970.226 €</a:t>
                      </a:r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63%</a:t>
                      </a:r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518907">
                <a:tc>
                  <a:txBody>
                    <a:bodyPr/>
                    <a:lstStyle/>
                    <a:p>
                      <a:r>
                        <a:rPr lang="es-ES" sz="100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Obra </a:t>
                      </a:r>
                      <a:r>
                        <a:rPr lang="es-ES" sz="1000" dirty="0" err="1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Hidraulikoak</a:t>
                      </a:r>
                      <a:endParaRPr lang="es-ES" sz="1000" dirty="0" smtClean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  <a:p>
                      <a:r>
                        <a:rPr lang="es-ES" sz="100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Obras Hidráulicas</a:t>
                      </a:r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7.627.706 €</a:t>
                      </a:r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32%</a:t>
                      </a:r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518907">
                <a:tc>
                  <a:txBody>
                    <a:bodyPr/>
                    <a:lstStyle/>
                    <a:p>
                      <a:r>
                        <a:rPr lang="es-ES" sz="1000" dirty="0" err="1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GUZTIRA</a:t>
                      </a:r>
                      <a:r>
                        <a:rPr lang="es-ES" sz="100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/ TOTAL</a:t>
                      </a:r>
                      <a:endParaRPr lang="es-ES" sz="1000" b="1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23.758.423 €</a:t>
                      </a:r>
                      <a:endParaRPr lang="es-ES" sz="1000" b="1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100%</a:t>
                      </a:r>
                      <a:endParaRPr lang="es-ES" sz="1000" b="1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9144000" cy="77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6681023"/>
              </p:ext>
            </p:extLst>
          </p:nvPr>
        </p:nvGraphicFramePr>
        <p:xfrm>
          <a:off x="4494413" y="285293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2146411"/>
              </p:ext>
            </p:extLst>
          </p:nvPr>
        </p:nvGraphicFramePr>
        <p:xfrm>
          <a:off x="4788024" y="2852936"/>
          <a:ext cx="4248472" cy="2671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682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8365" y="129379"/>
            <a:ext cx="8229600" cy="612903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b="1" dirty="0" smtClean="0">
                <a:latin typeface="Lucida Sans Unicode" pitchFamily="34" charset="0"/>
                <a:cs typeface="Lucida Sans Unicode" panose="020B0602030504020204" pitchFamily="34" charset="0"/>
              </a:rPr>
              <a:t>2017ko AURREKONTUA / PRESUPUESTO 2017</a:t>
            </a:r>
            <a:endParaRPr lang="es-ES" sz="2700" b="1" dirty="0">
              <a:latin typeface="Lucida Sans Unicode" pitchFamily="34" charset="0"/>
              <a:cs typeface="Lucida Sans Unicode" pitchFamily="34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467545" y="1340768"/>
            <a:ext cx="7992888" cy="0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" y="0"/>
            <a:ext cx="612068" cy="727865"/>
          </a:xfrm>
          <a:prstGeom prst="rect">
            <a:avLst/>
          </a:prstGeom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611560" y="-99392"/>
            <a:ext cx="3667236" cy="392113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900" b="1" dirty="0" smtClean="0">
                <a:solidFill>
                  <a:schemeClr val="bg1"/>
                </a:solidFill>
              </a:rPr>
              <a:t>Ingurumeneko eta Obra Hidraulikoetako Departamentua</a:t>
            </a:r>
            <a:br>
              <a:rPr lang="es-ES" sz="900" b="1" dirty="0" smtClean="0">
                <a:solidFill>
                  <a:schemeClr val="bg1"/>
                </a:solidFill>
              </a:rPr>
            </a:br>
            <a:r>
              <a:rPr lang="es-ES" sz="900" b="1" dirty="0" smtClean="0">
                <a:solidFill>
                  <a:schemeClr val="bg1"/>
                </a:solidFill>
              </a:rPr>
              <a:t>Departamento de Medio Ambiente  y  Obras Hidráulicas</a:t>
            </a:r>
            <a:endParaRPr lang="es-ES" sz="900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24897"/>
              </p:ext>
            </p:extLst>
          </p:nvPr>
        </p:nvGraphicFramePr>
        <p:xfrm>
          <a:off x="98494" y="1556792"/>
          <a:ext cx="4180301" cy="338783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048519"/>
                <a:gridCol w="1184710"/>
                <a:gridCol w="1113643"/>
                <a:gridCol w="833429"/>
              </a:tblGrid>
              <a:tr h="934258">
                <a:tc>
                  <a:txBody>
                    <a:bodyPr/>
                    <a:lstStyle/>
                    <a:p>
                      <a:r>
                        <a:rPr lang="es-ES" sz="900" dirty="0" err="1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KAPITULUA</a:t>
                      </a:r>
                      <a:endParaRPr lang="es-ES" sz="900" dirty="0" smtClean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  <a:p>
                      <a:r>
                        <a:rPr lang="es-ES" sz="90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CAPÍTULO</a:t>
                      </a:r>
                      <a:endParaRPr lang="es-ES" sz="9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2017KO AURREKONTUA</a:t>
                      </a:r>
                    </a:p>
                    <a:p>
                      <a:r>
                        <a:rPr lang="es-ES" sz="90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Presupuesto 2017</a:t>
                      </a:r>
                    </a:p>
                    <a:p>
                      <a:endParaRPr lang="es-ES" sz="9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 dirty="0" err="1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2016KO</a:t>
                      </a:r>
                      <a:r>
                        <a:rPr lang="es-ES" sz="90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AURREKONTUA</a:t>
                      </a:r>
                    </a:p>
                    <a:p>
                      <a:r>
                        <a:rPr lang="es-ES" sz="90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Presupuesto 2016</a:t>
                      </a:r>
                    </a:p>
                    <a:p>
                      <a:endParaRPr lang="es-ES" sz="9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9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653980">
                <a:tc>
                  <a:txBody>
                    <a:bodyPr/>
                    <a:lstStyle/>
                    <a:p>
                      <a:r>
                        <a:rPr lang="es-ES" sz="900" dirty="0" err="1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Zerbitzu</a:t>
                      </a:r>
                      <a:r>
                        <a:rPr lang="es-ES" sz="90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s-ES" sz="900" dirty="0" err="1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orokorrak</a:t>
                      </a:r>
                      <a:endParaRPr lang="es-ES" sz="900" dirty="0" smtClean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  <a:p>
                      <a:r>
                        <a:rPr lang="es-ES" sz="90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Servicios generales</a:t>
                      </a:r>
                      <a:endParaRPr lang="es-ES" sz="9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1.160.491 €</a:t>
                      </a:r>
                      <a:endParaRPr lang="es-ES" sz="9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1.450.273 €</a:t>
                      </a:r>
                      <a:endParaRPr lang="es-ES" sz="9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%20ko </a:t>
                      </a:r>
                      <a:r>
                        <a:rPr lang="es-ES" sz="900" dirty="0" err="1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murrizketa</a:t>
                      </a:r>
                      <a:r>
                        <a:rPr lang="es-ES" sz="90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s-ES" sz="900" dirty="0" err="1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Reduccion</a:t>
                      </a:r>
                      <a:r>
                        <a:rPr lang="es-ES" sz="90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20%</a:t>
                      </a:r>
                      <a:endParaRPr lang="es-ES" sz="9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653980">
                <a:tc>
                  <a:txBody>
                    <a:bodyPr/>
                    <a:lstStyle/>
                    <a:p>
                      <a:r>
                        <a:rPr lang="es-ES" sz="900" dirty="0" err="1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Ingurumena</a:t>
                      </a:r>
                      <a:endParaRPr lang="es-ES" sz="900" dirty="0" smtClean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  <a:p>
                      <a:r>
                        <a:rPr lang="es-ES" sz="90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Medio Ambiente</a:t>
                      </a:r>
                      <a:endParaRPr lang="es-ES" sz="9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14.970.226 €</a:t>
                      </a:r>
                      <a:endParaRPr lang="es-ES" sz="9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14.187.990 €</a:t>
                      </a:r>
                      <a:endParaRPr lang="es-ES" sz="9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%6ko </a:t>
                      </a:r>
                      <a:r>
                        <a:rPr lang="es-ES" sz="900" dirty="0" err="1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gehikuntza</a:t>
                      </a:r>
                      <a:r>
                        <a:rPr lang="es-ES" sz="90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Incremento  6%</a:t>
                      </a:r>
                      <a:endParaRPr lang="es-ES" sz="9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653980">
                <a:tc>
                  <a:txBody>
                    <a:bodyPr/>
                    <a:lstStyle/>
                    <a:p>
                      <a:r>
                        <a:rPr lang="es-ES" sz="90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Obra </a:t>
                      </a:r>
                      <a:r>
                        <a:rPr lang="es-ES" sz="900" dirty="0" err="1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Hidraulikoak</a:t>
                      </a:r>
                      <a:endParaRPr lang="es-ES" sz="900" dirty="0" smtClean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  <a:p>
                      <a:r>
                        <a:rPr lang="es-ES" sz="90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Obras Hidráulicas</a:t>
                      </a:r>
                      <a:endParaRPr lang="es-ES" sz="9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7.627.706 €</a:t>
                      </a:r>
                      <a:endParaRPr lang="es-ES" sz="9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5.857.568 €</a:t>
                      </a:r>
                      <a:endParaRPr lang="es-ES" sz="9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%30ko </a:t>
                      </a:r>
                      <a:r>
                        <a:rPr lang="es-ES" sz="900" dirty="0" err="1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gehikuntza</a:t>
                      </a:r>
                      <a:r>
                        <a:rPr lang="es-ES" sz="90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Incremento</a:t>
                      </a:r>
                      <a:r>
                        <a:rPr lang="es-ES" sz="900" baseline="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 30%</a:t>
                      </a:r>
                      <a:endParaRPr lang="es-ES" sz="9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491633">
                <a:tc>
                  <a:txBody>
                    <a:bodyPr/>
                    <a:lstStyle/>
                    <a:p>
                      <a:r>
                        <a:rPr lang="es-ES" sz="900" dirty="0" err="1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GUZTIRA</a:t>
                      </a:r>
                      <a:r>
                        <a:rPr lang="es-ES" sz="90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/ TOTAL</a:t>
                      </a:r>
                      <a:endParaRPr lang="es-ES" sz="900" b="1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23.758.423 €</a:t>
                      </a:r>
                      <a:endParaRPr lang="es-ES" sz="900" b="1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21.495.831 €</a:t>
                      </a:r>
                      <a:endParaRPr lang="es-ES" sz="900" b="1" dirty="0" smtClean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900" b="1" dirty="0" smtClean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Flecha abajo"/>
          <p:cNvSpPr/>
          <p:nvPr/>
        </p:nvSpPr>
        <p:spPr>
          <a:xfrm>
            <a:off x="2089554" y="5006305"/>
            <a:ext cx="216024" cy="504056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9143999" cy="77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325358" y="5589240"/>
            <a:ext cx="3960439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1200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Igoera</a:t>
            </a:r>
            <a:r>
              <a:rPr lang="es-ES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/Incremento</a:t>
            </a:r>
            <a:r>
              <a:rPr lang="es-ES" sz="1200" dirty="0" smtClean="0"/>
              <a:t>: 11 %</a:t>
            </a:r>
          </a:p>
        </p:txBody>
      </p:sp>
      <p:graphicFrame>
        <p:nvGraphicFramePr>
          <p:cNvPr id="16" name="1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1106161"/>
              </p:ext>
            </p:extLst>
          </p:nvPr>
        </p:nvGraphicFramePr>
        <p:xfrm>
          <a:off x="4278796" y="1604598"/>
          <a:ext cx="4685692" cy="3372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173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3327" y="158843"/>
            <a:ext cx="8229600" cy="612903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>
                <a:latin typeface="Lucida Sans Unicode" pitchFamily="34" charset="0"/>
                <a:cs typeface="Lucida Sans Unicode" panose="020B0602030504020204" pitchFamily="34" charset="0"/>
              </a:rPr>
              <a:t/>
            </a:r>
            <a:br>
              <a:rPr lang="es-ES" sz="2800" b="1" dirty="0" smtClean="0">
                <a:latin typeface="Lucida Sans Unicode" pitchFamily="34" charset="0"/>
                <a:cs typeface="Lucida Sans Unicode" panose="020B0602030504020204" pitchFamily="34" charset="0"/>
              </a:rPr>
            </a:br>
            <a:r>
              <a:rPr lang="es-ES" sz="2800" b="1" dirty="0" smtClean="0">
                <a:latin typeface="Lucida Sans Unicode" pitchFamily="34" charset="0"/>
                <a:cs typeface="Lucida Sans Unicode" panose="020B0602030504020204" pitchFamily="34" charset="0"/>
              </a:rPr>
              <a:t>2017ko AURREKONTUA / PRESUPUESTO 2017</a:t>
            </a:r>
            <a:endParaRPr lang="es-ES" sz="2700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idx="1"/>
          </p:nvPr>
        </p:nvSpPr>
        <p:spPr>
          <a:xfrm>
            <a:off x="971600" y="1484784"/>
            <a:ext cx="6319571" cy="504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1600" dirty="0" err="1" smtClean="0">
                <a:latin typeface="+mj-lt"/>
                <a:cs typeface="Lucida Sans Unicode" panose="020B0602030504020204" pitchFamily="34" charset="0"/>
              </a:rPr>
              <a:t>Ingurumen</a:t>
            </a:r>
            <a:r>
              <a:rPr lang="es-ES" sz="1600" dirty="0" smtClean="0"/>
              <a:t> </a:t>
            </a:r>
            <a:r>
              <a:rPr lang="es-ES" sz="1600" dirty="0" err="1" smtClean="0"/>
              <a:t>Zuzendaritza</a:t>
            </a:r>
            <a:r>
              <a:rPr lang="es-ES" sz="1600" dirty="0" smtClean="0"/>
              <a:t> /  Dirección de Medio Ambiente</a:t>
            </a:r>
            <a:endParaRPr lang="es-ES" sz="1600" dirty="0"/>
          </a:p>
          <a:p>
            <a:pPr marL="0" indent="0" algn="just">
              <a:buNone/>
            </a:pPr>
            <a:endParaRPr lang="eu-ES" sz="1600" dirty="0" smtClean="0"/>
          </a:p>
        </p:txBody>
      </p:sp>
      <p:cxnSp>
        <p:nvCxnSpPr>
          <p:cNvPr id="5" name="4 Conector recto"/>
          <p:cNvCxnSpPr/>
          <p:nvPr/>
        </p:nvCxnSpPr>
        <p:spPr>
          <a:xfrm>
            <a:off x="467544" y="1340768"/>
            <a:ext cx="7992888" cy="0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" y="0"/>
            <a:ext cx="612068" cy="727865"/>
          </a:xfrm>
          <a:prstGeom prst="rect">
            <a:avLst/>
          </a:prstGeom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611560" y="-99392"/>
            <a:ext cx="3667236" cy="392113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900" b="1" dirty="0" smtClean="0">
                <a:solidFill>
                  <a:schemeClr val="bg1"/>
                </a:solidFill>
              </a:rPr>
              <a:t>Ingurumeneko eta Obra Hidraulikoetako Departamentua</a:t>
            </a:r>
            <a:br>
              <a:rPr lang="es-ES" sz="900" b="1" dirty="0" smtClean="0">
                <a:solidFill>
                  <a:schemeClr val="bg1"/>
                </a:solidFill>
              </a:rPr>
            </a:br>
            <a:r>
              <a:rPr lang="es-ES" sz="900" b="1" dirty="0" smtClean="0">
                <a:solidFill>
                  <a:schemeClr val="bg1"/>
                </a:solidFill>
              </a:rPr>
              <a:t>Departamento de Medio Ambiente  y  Obras Hidráulicas</a:t>
            </a:r>
            <a:endParaRPr lang="es-ES" sz="9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6795696"/>
              </p:ext>
            </p:extLst>
          </p:nvPr>
        </p:nvGraphicFramePr>
        <p:xfrm>
          <a:off x="611560" y="2564904"/>
          <a:ext cx="453650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663646"/>
              </p:ext>
            </p:extLst>
          </p:nvPr>
        </p:nvGraphicFramePr>
        <p:xfrm>
          <a:off x="291716" y="1988840"/>
          <a:ext cx="3528391" cy="416083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160798"/>
                <a:gridCol w="1367593"/>
              </a:tblGrid>
              <a:tr h="484745">
                <a:tc>
                  <a:txBody>
                    <a:bodyPr/>
                    <a:lstStyle/>
                    <a:p>
                      <a:r>
                        <a:rPr lang="es-ES" sz="1000" dirty="0" err="1" smtClean="0"/>
                        <a:t>PROGRAMAK</a:t>
                      </a:r>
                      <a:endParaRPr lang="es-ES" sz="1000" dirty="0" smtClean="0"/>
                    </a:p>
                    <a:p>
                      <a:r>
                        <a:rPr lang="es-ES" sz="1000" dirty="0" smtClean="0"/>
                        <a:t>PROGRAMAS</a:t>
                      </a:r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AURREKONTUA</a:t>
                      </a:r>
                    </a:p>
                    <a:p>
                      <a:r>
                        <a:rPr lang="es-ES" sz="1000" dirty="0" smtClean="0"/>
                        <a:t>PRESUPUESTO</a:t>
                      </a:r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484745"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10.</a:t>
                      </a:r>
                      <a:r>
                        <a:rPr lang="es-ES" sz="1000" baseline="0" dirty="0" smtClean="0"/>
                        <a:t> </a:t>
                      </a:r>
                      <a:r>
                        <a:rPr lang="es-ES" sz="1000" dirty="0" smtClean="0"/>
                        <a:t>Programa:</a:t>
                      </a:r>
                      <a:r>
                        <a:rPr lang="es-ES" sz="1000" baseline="0" dirty="0" smtClean="0"/>
                        <a:t> </a:t>
                      </a:r>
                      <a:r>
                        <a:rPr lang="es-ES" sz="1000" baseline="0" dirty="0" err="1" smtClean="0"/>
                        <a:t>Ingurumena</a:t>
                      </a:r>
                      <a:endParaRPr lang="es-ES" sz="1000" dirty="0" smtClean="0"/>
                    </a:p>
                    <a:p>
                      <a:r>
                        <a:rPr lang="es-ES" sz="1000" dirty="0" smtClean="0"/>
                        <a:t>Programa 10: Medio Ambiente</a:t>
                      </a:r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481.087 €</a:t>
                      </a:r>
                      <a:endParaRPr lang="es-ES" sz="1000" dirty="0" smtClean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521218"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11.</a:t>
                      </a:r>
                      <a:r>
                        <a:rPr lang="es-ES" sz="1000" baseline="0" dirty="0" smtClean="0"/>
                        <a:t> </a:t>
                      </a:r>
                      <a:r>
                        <a:rPr lang="es-ES" sz="1000" dirty="0" smtClean="0"/>
                        <a:t>Programa: </a:t>
                      </a:r>
                      <a:r>
                        <a:rPr lang="es-ES" sz="1000" dirty="0" err="1" smtClean="0"/>
                        <a:t>Hondakinak</a:t>
                      </a:r>
                      <a:r>
                        <a:rPr lang="es-ES" sz="1000" dirty="0" smtClean="0"/>
                        <a:t> eta </a:t>
                      </a:r>
                      <a:r>
                        <a:rPr lang="es-ES" sz="1000" dirty="0" err="1" smtClean="0"/>
                        <a:t>hondartzak</a:t>
                      </a:r>
                      <a:endParaRPr lang="es-ES" sz="1000" dirty="0" smtClean="0"/>
                    </a:p>
                    <a:p>
                      <a:r>
                        <a:rPr lang="es-ES" sz="1000" dirty="0" smtClean="0"/>
                        <a:t>Programa</a:t>
                      </a:r>
                      <a:r>
                        <a:rPr lang="es-ES" sz="1000" baseline="0" dirty="0" smtClean="0"/>
                        <a:t> 11: Residuos y Playas</a:t>
                      </a:r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10.439.679 €</a:t>
                      </a:r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484745"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12.</a:t>
                      </a:r>
                      <a:r>
                        <a:rPr lang="es-ES" sz="1000" baseline="0" dirty="0" smtClean="0"/>
                        <a:t> </a:t>
                      </a:r>
                      <a:r>
                        <a:rPr lang="es-ES" sz="1000" dirty="0" smtClean="0"/>
                        <a:t>Programa: </a:t>
                      </a:r>
                      <a:r>
                        <a:rPr lang="es-ES" sz="1000" dirty="0" err="1" smtClean="0"/>
                        <a:t>Iraunkortasuna</a:t>
                      </a:r>
                      <a:endParaRPr lang="es-ES" sz="1000" dirty="0" smtClean="0"/>
                    </a:p>
                    <a:p>
                      <a:r>
                        <a:rPr lang="es-ES" sz="1000" dirty="0" smtClean="0"/>
                        <a:t>Programa 12: Sostenibilidad</a:t>
                      </a:r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869.818 €</a:t>
                      </a:r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630857"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13.</a:t>
                      </a:r>
                      <a:r>
                        <a:rPr lang="es-ES" sz="1000" baseline="0" dirty="0" smtClean="0"/>
                        <a:t> </a:t>
                      </a:r>
                      <a:r>
                        <a:rPr lang="es-ES" sz="1000" dirty="0" smtClean="0"/>
                        <a:t>Programa: </a:t>
                      </a:r>
                      <a:r>
                        <a:rPr lang="es-ES" sz="1000" dirty="0" err="1" smtClean="0"/>
                        <a:t>Energia</a:t>
                      </a:r>
                      <a:r>
                        <a:rPr lang="es-ES" sz="1000" dirty="0" smtClean="0"/>
                        <a:t> </a:t>
                      </a:r>
                      <a:r>
                        <a:rPr lang="es-ES" sz="1000" dirty="0" err="1" smtClean="0"/>
                        <a:t>Iraunkorra</a:t>
                      </a:r>
                      <a:endParaRPr lang="es-ES" sz="1000" dirty="0" smtClean="0"/>
                    </a:p>
                    <a:p>
                      <a:r>
                        <a:rPr lang="es-ES" sz="1000" dirty="0" smtClean="0"/>
                        <a:t>Programa 13: Energía sostenible</a:t>
                      </a:r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1.956.299 €</a:t>
                      </a:r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521218"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14.</a:t>
                      </a:r>
                      <a:r>
                        <a:rPr lang="es-ES" sz="1000" baseline="0" dirty="0" smtClean="0"/>
                        <a:t> </a:t>
                      </a:r>
                      <a:r>
                        <a:rPr lang="es-ES" sz="1000" dirty="0" smtClean="0"/>
                        <a:t>Programa: </a:t>
                      </a:r>
                      <a:r>
                        <a:rPr lang="es-ES" sz="1000" dirty="0" err="1" smtClean="0"/>
                        <a:t>Degradatutako</a:t>
                      </a:r>
                      <a:r>
                        <a:rPr lang="es-ES" sz="1000" dirty="0" smtClean="0"/>
                        <a:t> </a:t>
                      </a:r>
                      <a:r>
                        <a:rPr lang="es-ES" sz="1000" dirty="0" err="1" smtClean="0"/>
                        <a:t>esparruak</a:t>
                      </a:r>
                      <a:endParaRPr lang="es-ES" sz="1000" dirty="0" smtClean="0"/>
                    </a:p>
                    <a:p>
                      <a:r>
                        <a:rPr lang="es-ES" sz="1000" dirty="0" smtClean="0"/>
                        <a:t>Programa 14:</a:t>
                      </a:r>
                      <a:r>
                        <a:rPr lang="es-ES" sz="1000" baseline="0" dirty="0" smtClean="0"/>
                        <a:t> Áreas degradadas</a:t>
                      </a:r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561.735</a:t>
                      </a:r>
                      <a:r>
                        <a:rPr lang="es-ES" sz="1000" baseline="0" dirty="0" smtClean="0"/>
                        <a:t> €</a:t>
                      </a:r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493714"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15. Programa: </a:t>
                      </a:r>
                      <a:r>
                        <a:rPr lang="es-ES" sz="1000" dirty="0" err="1" smtClean="0"/>
                        <a:t>Klima</a:t>
                      </a:r>
                      <a:r>
                        <a:rPr lang="es-ES" sz="1000" dirty="0" smtClean="0"/>
                        <a:t> </a:t>
                      </a:r>
                      <a:r>
                        <a:rPr lang="es-ES" sz="1000" dirty="0" err="1" smtClean="0"/>
                        <a:t>aldaketa</a:t>
                      </a:r>
                      <a:endParaRPr lang="es-ES" sz="1000" dirty="0" smtClean="0"/>
                    </a:p>
                    <a:p>
                      <a:r>
                        <a:rPr lang="es-ES" sz="1000" dirty="0" smtClean="0"/>
                        <a:t>Programa 15: Cambio Climático</a:t>
                      </a:r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661.608 </a:t>
                      </a:r>
                      <a:r>
                        <a:rPr lang="es-ES" sz="1000" baseline="0" dirty="0" smtClean="0"/>
                        <a:t>€</a:t>
                      </a:r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484745"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 </a:t>
                      </a:r>
                      <a:r>
                        <a:rPr lang="es-ES" sz="1000" dirty="0" err="1" smtClean="0"/>
                        <a:t>GUZTIRA</a:t>
                      </a:r>
                      <a:r>
                        <a:rPr lang="es-ES" sz="1000" dirty="0" smtClean="0"/>
                        <a:t>/TOTAL</a:t>
                      </a:r>
                      <a:endParaRPr lang="es-ES" sz="1000" b="1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14.970.226 €</a:t>
                      </a:r>
                      <a:endParaRPr lang="es-ES" sz="1000" b="1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9143999" cy="77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2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5550804"/>
              </p:ext>
            </p:extLst>
          </p:nvPr>
        </p:nvGraphicFramePr>
        <p:xfrm>
          <a:off x="3923928" y="1988840"/>
          <a:ext cx="500404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9657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1196" y="292721"/>
            <a:ext cx="8229600" cy="612903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>
                <a:latin typeface="Lucida Sans Unicode" pitchFamily="34" charset="0"/>
                <a:cs typeface="Lucida Sans Unicode" panose="020B0602030504020204" pitchFamily="34" charset="0"/>
              </a:rPr>
              <a:t>2017ko AURREKONTUA / PRESUPUESTO 2017</a:t>
            </a:r>
            <a:r>
              <a:rPr lang="es-ES" sz="2800" b="1" dirty="0" smtClean="0"/>
              <a:t/>
            </a:r>
            <a:br>
              <a:rPr lang="es-ES" sz="2800" b="1" dirty="0" smtClean="0"/>
            </a:br>
            <a:endParaRPr lang="es-ES" sz="2700" dirty="0"/>
          </a:p>
        </p:txBody>
      </p:sp>
      <p:sp>
        <p:nvSpPr>
          <p:cNvPr id="9" name="Título 1"/>
          <p:cNvSpPr>
            <a:spLocks noGrp="1"/>
          </p:cNvSpPr>
          <p:nvPr>
            <p:ph idx="1"/>
          </p:nvPr>
        </p:nvSpPr>
        <p:spPr>
          <a:xfrm>
            <a:off x="899592" y="1484784"/>
            <a:ext cx="6319571" cy="5040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1600" dirty="0" smtClean="0">
                <a:latin typeface="+mj-lt"/>
              </a:rPr>
              <a:t> 10. </a:t>
            </a:r>
            <a:r>
              <a:rPr lang="es-ES" sz="1600" dirty="0" smtClean="0">
                <a:latin typeface="+mj-lt"/>
                <a:cs typeface="Lucida Sans Unicode" panose="020B0602030504020204" pitchFamily="34" charset="0"/>
              </a:rPr>
              <a:t>Programa</a:t>
            </a:r>
            <a:r>
              <a:rPr lang="es-ES" sz="1600" dirty="0" smtClean="0">
                <a:latin typeface="+mj-lt"/>
              </a:rPr>
              <a:t>: </a:t>
            </a:r>
            <a:r>
              <a:rPr lang="es-ES" sz="1600" noProof="1" smtClean="0"/>
              <a:t>Ingurumen</a:t>
            </a:r>
            <a:r>
              <a:rPr lang="es-ES" sz="1600" dirty="0" smtClean="0"/>
              <a:t>a / Programa 10: Medio Ambiente</a:t>
            </a:r>
            <a:endParaRPr lang="es-ES" sz="1600" dirty="0"/>
          </a:p>
          <a:p>
            <a:pPr marL="0" indent="0" algn="just">
              <a:buNone/>
            </a:pPr>
            <a:endParaRPr lang="eu-ES" sz="1600" dirty="0" smtClean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" y="0"/>
            <a:ext cx="612068" cy="727865"/>
          </a:xfrm>
          <a:prstGeom prst="rect">
            <a:avLst/>
          </a:prstGeom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611560" y="-99392"/>
            <a:ext cx="3667236" cy="392113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900" b="1" dirty="0" smtClean="0">
                <a:solidFill>
                  <a:schemeClr val="bg1"/>
                </a:solidFill>
              </a:rPr>
              <a:t>Ingurumeneko eta Obra Hidraulikoetako Departamentua</a:t>
            </a:r>
            <a:br>
              <a:rPr lang="es-ES" sz="900" b="1" dirty="0" smtClean="0">
                <a:solidFill>
                  <a:schemeClr val="bg1"/>
                </a:solidFill>
              </a:rPr>
            </a:br>
            <a:r>
              <a:rPr lang="es-ES" sz="900" b="1" dirty="0" smtClean="0">
                <a:solidFill>
                  <a:schemeClr val="bg1"/>
                </a:solidFill>
              </a:rPr>
              <a:t>Departamento de Medio Ambiente  y  Obras Hidráulicas</a:t>
            </a:r>
            <a:endParaRPr lang="es-ES" sz="900" b="1" dirty="0">
              <a:solidFill>
                <a:schemeClr val="bg1"/>
              </a:solidFill>
            </a:endParaRPr>
          </a:p>
        </p:txBody>
      </p:sp>
      <p:graphicFrame>
        <p:nvGraphicFramePr>
          <p:cNvPr id="14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7309090"/>
              </p:ext>
            </p:extLst>
          </p:nvPr>
        </p:nvGraphicFramePr>
        <p:xfrm>
          <a:off x="3851920" y="263691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714635"/>
              </p:ext>
            </p:extLst>
          </p:nvPr>
        </p:nvGraphicFramePr>
        <p:xfrm>
          <a:off x="462660" y="2060848"/>
          <a:ext cx="3456383" cy="262426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304255"/>
                <a:gridCol w="1152128"/>
              </a:tblGrid>
              <a:tr h="518907">
                <a:tc>
                  <a:txBody>
                    <a:bodyPr/>
                    <a:lstStyle/>
                    <a:p>
                      <a:r>
                        <a:rPr lang="es-ES" sz="1000" dirty="0" err="1" smtClean="0"/>
                        <a:t>KAPITULUA</a:t>
                      </a:r>
                      <a:endParaRPr lang="es-ES" sz="1000" dirty="0" smtClean="0"/>
                    </a:p>
                    <a:p>
                      <a:r>
                        <a:rPr lang="es-ES" sz="1000" dirty="0" smtClean="0"/>
                        <a:t>CAPÍTULO</a:t>
                      </a:r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AURREKONTUA</a:t>
                      </a:r>
                    </a:p>
                    <a:p>
                      <a:r>
                        <a:rPr lang="es-ES" sz="1000" dirty="0" smtClean="0"/>
                        <a:t>PRESUPUESTO</a:t>
                      </a:r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518907">
                <a:tc>
                  <a:txBody>
                    <a:bodyPr/>
                    <a:lstStyle/>
                    <a:p>
                      <a:r>
                        <a:rPr lang="es-ES" sz="1000" dirty="0" err="1" smtClean="0"/>
                        <a:t>Langileen</a:t>
                      </a:r>
                      <a:r>
                        <a:rPr lang="es-ES" sz="1000" dirty="0" smtClean="0"/>
                        <a:t> </a:t>
                      </a:r>
                      <a:r>
                        <a:rPr lang="es-ES" sz="1000" dirty="0" err="1" smtClean="0"/>
                        <a:t>gastuak</a:t>
                      </a:r>
                      <a:endParaRPr lang="es-ES" sz="1000" dirty="0" smtClean="0"/>
                    </a:p>
                    <a:p>
                      <a:r>
                        <a:rPr lang="es-ES" sz="1000" dirty="0" smtClean="0"/>
                        <a:t>Gastos de personal</a:t>
                      </a:r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320.987 €</a:t>
                      </a:r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300636">
                <a:tc>
                  <a:txBody>
                    <a:bodyPr/>
                    <a:lstStyle/>
                    <a:p>
                      <a:r>
                        <a:rPr lang="es-ES" sz="1000" dirty="0" err="1" smtClean="0"/>
                        <a:t>Ondasun</a:t>
                      </a:r>
                      <a:r>
                        <a:rPr lang="es-ES" sz="1000" dirty="0" smtClean="0"/>
                        <a:t> eta </a:t>
                      </a:r>
                      <a:r>
                        <a:rPr lang="es-ES" sz="1000" dirty="0" err="1" smtClean="0"/>
                        <a:t>Zerbitzuetako</a:t>
                      </a:r>
                      <a:r>
                        <a:rPr lang="es-ES" sz="1000" dirty="0" smtClean="0"/>
                        <a:t> </a:t>
                      </a:r>
                      <a:r>
                        <a:rPr lang="es-ES" sz="1000" dirty="0" err="1" smtClean="0"/>
                        <a:t>ohiko</a:t>
                      </a:r>
                      <a:r>
                        <a:rPr lang="es-ES" sz="1000" dirty="0" smtClean="0"/>
                        <a:t> </a:t>
                      </a:r>
                      <a:r>
                        <a:rPr lang="es-ES" sz="1000" dirty="0" err="1" smtClean="0"/>
                        <a:t>gastuak</a:t>
                      </a:r>
                      <a:endParaRPr lang="es-ES" sz="1000" dirty="0" smtClean="0"/>
                    </a:p>
                    <a:p>
                      <a:r>
                        <a:rPr lang="es-ES" sz="1000" dirty="0" smtClean="0"/>
                        <a:t>Gastos corrientes en Bienes y Servicios</a:t>
                      </a:r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155.000 €</a:t>
                      </a:r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518907">
                <a:tc>
                  <a:txBody>
                    <a:bodyPr/>
                    <a:lstStyle/>
                    <a:p>
                      <a:r>
                        <a:rPr lang="es-ES" sz="1000" dirty="0" err="1" smtClean="0"/>
                        <a:t>Inbertsio</a:t>
                      </a:r>
                      <a:r>
                        <a:rPr lang="es-ES" sz="1000" dirty="0" smtClean="0"/>
                        <a:t> </a:t>
                      </a:r>
                      <a:r>
                        <a:rPr lang="es-ES" sz="1000" dirty="0" err="1" smtClean="0"/>
                        <a:t>Errealak</a:t>
                      </a:r>
                      <a:endParaRPr lang="es-ES" sz="1000" dirty="0" smtClean="0"/>
                    </a:p>
                    <a:p>
                      <a:r>
                        <a:rPr lang="es-ES" sz="1000" dirty="0" smtClean="0"/>
                        <a:t>Inversiones</a:t>
                      </a:r>
                      <a:r>
                        <a:rPr lang="es-ES" sz="1000" baseline="0" dirty="0" smtClean="0"/>
                        <a:t> Reales</a:t>
                      </a:r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5.100 €</a:t>
                      </a:r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518907">
                <a:tc>
                  <a:txBody>
                    <a:bodyPr/>
                    <a:lstStyle/>
                    <a:p>
                      <a:r>
                        <a:rPr lang="es-ES" sz="1000" dirty="0" err="1" smtClean="0"/>
                        <a:t>GUZTIRA</a:t>
                      </a:r>
                      <a:r>
                        <a:rPr lang="es-ES" sz="1000" dirty="0" smtClean="0"/>
                        <a:t> / TOTAL</a:t>
                      </a:r>
                      <a:endParaRPr lang="es-ES" sz="1000" b="1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481.087  €</a:t>
                      </a:r>
                      <a:endParaRPr lang="es-ES" sz="1000" b="1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9728853"/>
              </p:ext>
            </p:extLst>
          </p:nvPr>
        </p:nvGraphicFramePr>
        <p:xfrm>
          <a:off x="3995936" y="20608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6" name="15 Conector recto"/>
          <p:cNvCxnSpPr/>
          <p:nvPr/>
        </p:nvCxnSpPr>
        <p:spPr>
          <a:xfrm>
            <a:off x="467544" y="1268760"/>
            <a:ext cx="7992888" cy="0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9144000" cy="77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2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5022860"/>
              </p:ext>
            </p:extLst>
          </p:nvPr>
        </p:nvGraphicFramePr>
        <p:xfrm>
          <a:off x="4067944" y="1988840"/>
          <a:ext cx="4860032" cy="2815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37068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4848" y="163211"/>
            <a:ext cx="8229600" cy="612903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>
                <a:latin typeface="Lucida Sans Unicode" pitchFamily="34" charset="0"/>
                <a:cs typeface="Lucida Sans Unicode" panose="020B0602030504020204" pitchFamily="34" charset="0"/>
              </a:rPr>
              <a:t>2017ko AURREKONTUA / PRESUPUESTO 2017</a:t>
            </a:r>
            <a:endParaRPr lang="es-ES" sz="2700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idx="1"/>
          </p:nvPr>
        </p:nvSpPr>
        <p:spPr>
          <a:xfrm>
            <a:off x="899592" y="1484784"/>
            <a:ext cx="6319571" cy="5040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1600" dirty="0" smtClean="0"/>
              <a:t>11. Programa: </a:t>
            </a:r>
            <a:r>
              <a:rPr lang="eu-ES" sz="1600" dirty="0" smtClean="0"/>
              <a:t>Hondakinak eta hondartzak  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 smtClean="0"/>
              <a:t>Programa 11: Residuos y Playas</a:t>
            </a:r>
            <a:endParaRPr lang="es-ES" sz="1600" dirty="0"/>
          </a:p>
          <a:p>
            <a:pPr marL="0" indent="0" algn="just">
              <a:buNone/>
            </a:pPr>
            <a:endParaRPr lang="eu-ES" sz="1600" dirty="0" smtClean="0"/>
          </a:p>
        </p:txBody>
      </p:sp>
      <p:cxnSp>
        <p:nvCxnSpPr>
          <p:cNvPr id="5" name="4 Conector recto"/>
          <p:cNvCxnSpPr/>
          <p:nvPr/>
        </p:nvCxnSpPr>
        <p:spPr>
          <a:xfrm>
            <a:off x="557300" y="1340768"/>
            <a:ext cx="7992888" cy="0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" y="0"/>
            <a:ext cx="612068" cy="727865"/>
          </a:xfrm>
          <a:prstGeom prst="rect">
            <a:avLst/>
          </a:prstGeom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611560" y="-99392"/>
            <a:ext cx="3667236" cy="392113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900" b="1" dirty="0" smtClean="0">
                <a:solidFill>
                  <a:schemeClr val="bg1"/>
                </a:solidFill>
              </a:rPr>
              <a:t>Ingurumeneko eta Obra Hidraulikoetako Departamentua</a:t>
            </a:r>
            <a:br>
              <a:rPr lang="es-ES" sz="900" b="1" dirty="0" smtClean="0">
                <a:solidFill>
                  <a:schemeClr val="bg1"/>
                </a:solidFill>
              </a:rPr>
            </a:br>
            <a:r>
              <a:rPr lang="es-ES" sz="900" b="1" dirty="0" smtClean="0">
                <a:solidFill>
                  <a:schemeClr val="bg1"/>
                </a:solidFill>
              </a:rPr>
              <a:t>Departamento de Medio Ambiente  y  Obras Hidráulicas</a:t>
            </a:r>
            <a:endParaRPr lang="es-ES" sz="900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197820"/>
              </p:ext>
            </p:extLst>
          </p:nvPr>
        </p:nvGraphicFramePr>
        <p:xfrm>
          <a:off x="395536" y="2636912"/>
          <a:ext cx="3744416" cy="152282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293092"/>
                <a:gridCol w="1451324"/>
              </a:tblGrid>
              <a:tr h="563291">
                <a:tc>
                  <a:txBody>
                    <a:bodyPr/>
                    <a:lstStyle/>
                    <a:p>
                      <a:r>
                        <a:rPr lang="es-ES" sz="1000" dirty="0" err="1" smtClean="0"/>
                        <a:t>KAPITULUA</a:t>
                      </a:r>
                      <a:endParaRPr lang="es-ES" sz="1000" dirty="0" smtClean="0"/>
                    </a:p>
                    <a:p>
                      <a:r>
                        <a:rPr lang="es-ES" sz="1000" dirty="0" smtClean="0"/>
                        <a:t>CAPÍTULO</a:t>
                      </a:r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AURREKONTUA</a:t>
                      </a:r>
                    </a:p>
                    <a:p>
                      <a:r>
                        <a:rPr lang="es-ES" sz="1000" dirty="0" smtClean="0"/>
                        <a:t>PRESUPUESTO</a:t>
                      </a:r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563291">
                <a:tc>
                  <a:txBody>
                    <a:bodyPr/>
                    <a:lstStyle/>
                    <a:p>
                      <a:r>
                        <a:rPr lang="es-ES" sz="1000" dirty="0" err="1" smtClean="0"/>
                        <a:t>Hondakinak</a:t>
                      </a:r>
                      <a:endParaRPr lang="es-ES" sz="1000" dirty="0" smtClean="0"/>
                    </a:p>
                    <a:p>
                      <a:r>
                        <a:rPr lang="es-ES" sz="1000" dirty="0" smtClean="0"/>
                        <a:t>Residuos</a:t>
                      </a:r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8.623.129 €</a:t>
                      </a:r>
                      <a:endParaRPr lang="es-ES" sz="1000" dirty="0" smtClean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326351">
                <a:tc>
                  <a:txBody>
                    <a:bodyPr/>
                    <a:lstStyle/>
                    <a:p>
                      <a:r>
                        <a:rPr lang="es-ES" sz="1000" dirty="0" err="1" smtClean="0"/>
                        <a:t>Hondartzak</a:t>
                      </a:r>
                      <a:endParaRPr lang="es-ES" sz="1000" dirty="0" smtClean="0"/>
                    </a:p>
                    <a:p>
                      <a:r>
                        <a:rPr lang="es-ES" sz="1000" dirty="0" smtClean="0"/>
                        <a:t>Playas</a:t>
                      </a:r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1.816.550 €</a:t>
                      </a:r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9902827"/>
              </p:ext>
            </p:extLst>
          </p:nvPr>
        </p:nvGraphicFramePr>
        <p:xfrm>
          <a:off x="4278796" y="263691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9144000" cy="77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078643"/>
              </p:ext>
            </p:extLst>
          </p:nvPr>
        </p:nvGraphicFramePr>
        <p:xfrm>
          <a:off x="4211960" y="2132856"/>
          <a:ext cx="4825181" cy="3431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5488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8944" y="183308"/>
            <a:ext cx="8229600" cy="612903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>
                <a:latin typeface="Lucida Sans Unicode" pitchFamily="34" charset="0"/>
                <a:cs typeface="Lucida Sans Unicode" panose="020B0602030504020204" pitchFamily="34" charset="0"/>
              </a:rPr>
              <a:t/>
            </a:r>
            <a:br>
              <a:rPr lang="es-ES" sz="2800" b="1" dirty="0" smtClean="0">
                <a:latin typeface="Lucida Sans Unicode" pitchFamily="34" charset="0"/>
                <a:cs typeface="Lucida Sans Unicode" panose="020B0602030504020204" pitchFamily="34" charset="0"/>
              </a:rPr>
            </a:br>
            <a:r>
              <a:rPr lang="es-ES" sz="2800" b="1" dirty="0" smtClean="0">
                <a:latin typeface="Lucida Sans Unicode" pitchFamily="34" charset="0"/>
                <a:cs typeface="Lucida Sans Unicode" panose="020B0602030504020204" pitchFamily="34" charset="0"/>
              </a:rPr>
              <a:t>2017ko AURREKONTUA / PRESUPUESTO 2017</a:t>
            </a:r>
            <a:endParaRPr lang="es-ES" sz="2700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idx="1"/>
          </p:nvPr>
        </p:nvSpPr>
        <p:spPr>
          <a:xfrm>
            <a:off x="899592" y="1412776"/>
            <a:ext cx="7650596" cy="504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1600" dirty="0" smtClean="0"/>
              <a:t>11. Programa: </a:t>
            </a:r>
            <a:r>
              <a:rPr lang="es-ES" sz="1600" dirty="0" err="1" smtClean="0"/>
              <a:t>Hondakinak</a:t>
            </a:r>
            <a:r>
              <a:rPr lang="es-ES" sz="1600" dirty="0" smtClean="0"/>
              <a:t> eta </a:t>
            </a:r>
            <a:r>
              <a:rPr lang="es-ES" sz="1600" dirty="0" err="1" smtClean="0"/>
              <a:t>Hondartzak</a:t>
            </a:r>
            <a:r>
              <a:rPr lang="es-ES" sz="1600" dirty="0" smtClean="0"/>
              <a:t> / </a:t>
            </a:r>
            <a:r>
              <a:rPr lang="es-ES" sz="1600" dirty="0" smtClean="0">
                <a:latin typeface="+mj-lt"/>
                <a:cs typeface="Lucida Sans Unicode" panose="020B0602030504020204" pitchFamily="34" charset="0"/>
              </a:rPr>
              <a:t>Programa</a:t>
            </a:r>
            <a:r>
              <a:rPr lang="es-ES" sz="1600" dirty="0" smtClean="0">
                <a:latin typeface="+mj-lt"/>
              </a:rPr>
              <a:t> 11: Residuos y Playas</a:t>
            </a:r>
            <a:endParaRPr lang="es-ES" sz="1600" dirty="0">
              <a:latin typeface="+mj-lt"/>
            </a:endParaRPr>
          </a:p>
          <a:p>
            <a:pPr marL="0" indent="0" algn="just">
              <a:buNone/>
            </a:pPr>
            <a:endParaRPr lang="eu-ES" sz="1600" dirty="0" smtClean="0"/>
          </a:p>
        </p:txBody>
      </p:sp>
      <p:cxnSp>
        <p:nvCxnSpPr>
          <p:cNvPr id="5" name="4 Conector recto"/>
          <p:cNvCxnSpPr/>
          <p:nvPr/>
        </p:nvCxnSpPr>
        <p:spPr>
          <a:xfrm>
            <a:off x="557300" y="1340768"/>
            <a:ext cx="7992888" cy="0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" y="0"/>
            <a:ext cx="612068" cy="727865"/>
          </a:xfrm>
          <a:prstGeom prst="rect">
            <a:avLst/>
          </a:prstGeom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611560" y="-99392"/>
            <a:ext cx="3667236" cy="392113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900" b="1" dirty="0" smtClean="0">
                <a:solidFill>
                  <a:schemeClr val="bg1"/>
                </a:solidFill>
              </a:rPr>
              <a:t>Ingurumeneko eta Obra Hidraulikoetako Departamentua</a:t>
            </a:r>
            <a:br>
              <a:rPr lang="es-ES" sz="900" b="1" dirty="0" smtClean="0">
                <a:solidFill>
                  <a:schemeClr val="bg1"/>
                </a:solidFill>
              </a:rPr>
            </a:br>
            <a:r>
              <a:rPr lang="es-ES" sz="900" b="1" dirty="0" smtClean="0">
                <a:solidFill>
                  <a:schemeClr val="bg1"/>
                </a:solidFill>
              </a:rPr>
              <a:t>Departamento de Medio Ambiente  y  Obras Hidráulicas</a:t>
            </a:r>
            <a:endParaRPr lang="es-ES" sz="900" b="1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4969" y="1844824"/>
            <a:ext cx="439104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u="sng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HONDAKINAK</a:t>
            </a:r>
            <a:r>
              <a:rPr lang="es-ES" sz="1000" b="1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/ RESIDUOS</a:t>
            </a:r>
          </a:p>
          <a:p>
            <a:pPr algn="ctr"/>
            <a:endParaRPr lang="es-ES" sz="1000" b="1" u="sng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es-ES" sz="900" b="1" u="sng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46. HELBURUA. </a:t>
            </a:r>
            <a:r>
              <a:rPr lang="eu-ES" sz="9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Behin betiko konpontzea hondakinen kudeaketaren arazoa, iraunkortasun ekonomikoaren, sozialaren eta ingurumenekoaren irizpideen bitartez</a:t>
            </a:r>
          </a:p>
          <a:p>
            <a:r>
              <a:rPr lang="es-ES" sz="900" b="1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OBJETIVO 46</a:t>
            </a:r>
            <a:r>
              <a:rPr lang="es-ES" sz="9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: Resolver definitivamente el problema de la gestión de los residuos con criterios de sostenibilidad económica, social y ambiental</a:t>
            </a:r>
          </a:p>
          <a:p>
            <a:endParaRPr lang="es-ES" sz="1000" b="1" u="sng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es-ES" sz="1000" b="1" u="sng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es-ES" sz="1000" b="1" u="sng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es-ES" sz="1000" b="1" u="sng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es-ES" sz="1000" b="1" u="sng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es-ES" sz="1000" b="1" u="sng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es-ES" sz="1000" b="1" u="sng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es-ES" sz="1000" b="1" u="sng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es-ES" sz="1000" b="1" u="sng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es-ES" sz="1000" b="1" u="sng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085850" lvl="2" indent="-171450">
              <a:buFont typeface="Wingdings" pitchFamily="2" charset="2"/>
              <a:buChar char="Ø"/>
            </a:pPr>
            <a:endParaRPr lang="es-ES" sz="900" b="1" u="sng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es-ES" sz="1000" b="1" u="sng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es-ES" sz="1000" b="1" u="sng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es-ES" sz="1000" b="1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48</a:t>
            </a:r>
            <a:r>
              <a:rPr lang="es-ES" sz="1000" b="1" u="sng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 HELBURUA. </a:t>
            </a:r>
            <a:r>
              <a:rPr lang="es-ES" sz="10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Birziklatzearen</a:t>
            </a:r>
            <a:r>
              <a:rPr lang="es-ES" sz="1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eta </a:t>
            </a:r>
            <a:r>
              <a:rPr lang="es-ES" sz="10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berrerabilpenaren</a:t>
            </a:r>
            <a:r>
              <a:rPr lang="es-ES" sz="1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s-ES" sz="10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alorrean</a:t>
            </a:r>
            <a:r>
              <a:rPr lang="es-ES" sz="1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s-ES" sz="10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elkarlan-erakunde</a:t>
            </a:r>
            <a:r>
              <a:rPr lang="es-ES" sz="1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s-ES" sz="10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bat</a:t>
            </a:r>
            <a:r>
              <a:rPr lang="es-ES" sz="1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s-ES" sz="10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sortzea</a:t>
            </a:r>
            <a:endParaRPr lang="es-ES"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es-ES" sz="900" b="1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es-ES" sz="900" b="1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s-ES" sz="900" b="1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48. HELBURUA:</a:t>
            </a:r>
            <a:r>
              <a:rPr lang="es-ES" sz="900" b="1" u="sng" noProof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 </a:t>
            </a:r>
            <a:r>
              <a:rPr lang="eu-ES" sz="9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Lankidetza organo baten sorrera birziklapen eta berrerabilpenaren gaiaren inguruan</a:t>
            </a:r>
            <a:r>
              <a:rPr lang="es-ES" sz="9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es-ES" sz="9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s-ES" sz="900" b="1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OBJETIVO </a:t>
            </a:r>
            <a:r>
              <a:rPr lang="es-ES" sz="900" b="1" u="sng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48: </a:t>
            </a:r>
            <a:r>
              <a:rPr lang="es-ES" sz="9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Creación de un órgano de colaboración en materia de reciclaje y </a:t>
            </a:r>
            <a:r>
              <a:rPr lang="es-ES" sz="9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reutilización</a:t>
            </a:r>
          </a:p>
          <a:p>
            <a:endParaRPr lang="es-ES"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085850" lvl="2" indent="-171450">
              <a:buFont typeface="Wingdings" pitchFamily="2" charset="2"/>
              <a:buChar char="Ø"/>
            </a:pPr>
            <a:endParaRPr lang="es-ES" sz="900" b="1" u="sng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9144000" cy="77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17466"/>
              </p:ext>
            </p:extLst>
          </p:nvPr>
        </p:nvGraphicFramePr>
        <p:xfrm>
          <a:off x="404292" y="2996952"/>
          <a:ext cx="4032448" cy="213702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200916"/>
                <a:gridCol w="1831532"/>
              </a:tblGrid>
              <a:tr h="288032">
                <a:tc>
                  <a:txBody>
                    <a:bodyPr/>
                    <a:lstStyle/>
                    <a:p>
                      <a:r>
                        <a:rPr lang="es-ES" sz="900" dirty="0" err="1" smtClean="0"/>
                        <a:t>KAPITULUA</a:t>
                      </a:r>
                      <a:endParaRPr lang="es-ES" sz="900" dirty="0" smtClean="0"/>
                    </a:p>
                    <a:p>
                      <a:r>
                        <a:rPr lang="es-ES" sz="900" dirty="0" smtClean="0"/>
                        <a:t>CAPÍTULO</a:t>
                      </a:r>
                      <a:endParaRPr lang="es-ES" sz="9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 dirty="0" smtClean="0"/>
                        <a:t>AURREKONTUA</a:t>
                      </a:r>
                    </a:p>
                    <a:p>
                      <a:r>
                        <a:rPr lang="es-ES" sz="900" dirty="0" smtClean="0"/>
                        <a:t>PRESUPUESTO</a:t>
                      </a:r>
                      <a:endParaRPr lang="es-ES" sz="9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119851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 dirty="0" err="1" smtClean="0">
                          <a:effectLst/>
                        </a:rPr>
                        <a:t>Birziklapena</a:t>
                      </a:r>
                      <a:r>
                        <a:rPr lang="es-ES" sz="900" u="none" strike="noStrike" baseline="0" dirty="0" smtClean="0">
                          <a:effectLst/>
                        </a:rPr>
                        <a:t> eta </a:t>
                      </a:r>
                      <a:r>
                        <a:rPr lang="es-ES" sz="900" u="none" strike="noStrike" baseline="0" dirty="0" err="1" smtClean="0">
                          <a:effectLst/>
                        </a:rPr>
                        <a:t>prebentzioa</a:t>
                      </a:r>
                      <a:r>
                        <a:rPr lang="es-ES" sz="900" u="none" strike="noStrike" baseline="0" dirty="0" smtClean="0">
                          <a:effectLst/>
                        </a:rPr>
                        <a:t> </a:t>
                      </a:r>
                      <a:br>
                        <a:rPr lang="es-ES" sz="900" u="none" strike="noStrike" baseline="0" dirty="0" smtClean="0">
                          <a:effectLst/>
                        </a:rPr>
                      </a:br>
                      <a:r>
                        <a:rPr lang="es-ES" sz="900" u="none" strike="noStrike" dirty="0" smtClean="0">
                          <a:effectLst/>
                        </a:rPr>
                        <a:t>Prevención </a:t>
                      </a:r>
                      <a:r>
                        <a:rPr lang="es-ES" sz="900" u="none" strike="noStrike" dirty="0">
                          <a:effectLst/>
                        </a:rPr>
                        <a:t>y reciclaje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                     1.189.000,00 €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4883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 dirty="0" smtClean="0">
                          <a:effectLst/>
                        </a:rPr>
                        <a:t>GHHKPO / PIGRUG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                           56.583,00 €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 dirty="0" smtClean="0">
                          <a:effectLst/>
                        </a:rPr>
                        <a:t>ALP / PTS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 dirty="0">
                          <a:effectLst/>
                        </a:rPr>
                        <a:t>                           25.000,00 € 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u-ES" sz="900" u="none" strike="noStrike" noProof="0" dirty="0" smtClean="0">
                          <a:effectLst/>
                        </a:rPr>
                        <a:t>Ikerlan </a:t>
                      </a:r>
                      <a:r>
                        <a:rPr lang="eu-ES" sz="900" u="none" strike="noStrike" noProof="0" dirty="0" err="1" smtClean="0">
                          <a:effectLst/>
                        </a:rPr>
                        <a:t>epidemiologikoak</a:t>
                      </a:r>
                      <a:r>
                        <a:rPr lang="eu-ES" sz="900" u="none" strike="noStrike" noProof="0" dirty="0" smtClean="0">
                          <a:effectLst/>
                        </a:rPr>
                        <a:t> </a:t>
                      </a:r>
                      <a:r>
                        <a:rPr lang="es-ES" sz="900" u="none" strike="noStrike" dirty="0" smtClean="0">
                          <a:effectLst/>
                        </a:rPr>
                        <a:t/>
                      </a:r>
                      <a:br>
                        <a:rPr lang="es-ES" sz="900" u="none" strike="noStrike" dirty="0" smtClean="0">
                          <a:effectLst/>
                        </a:rPr>
                      </a:br>
                      <a:r>
                        <a:rPr lang="es-ES" sz="900" u="none" strike="noStrike" dirty="0" smtClean="0">
                          <a:effectLst/>
                        </a:rPr>
                        <a:t>Estudios Epidemiológicos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 dirty="0">
                          <a:effectLst/>
                        </a:rPr>
                        <a:t>                         150.000,00 € 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 dirty="0" err="1" smtClean="0">
                          <a:effectLst/>
                        </a:rPr>
                        <a:t>Life</a:t>
                      </a:r>
                      <a:r>
                        <a:rPr lang="es-ES" sz="900" u="none" strike="noStrike" dirty="0" smtClean="0">
                          <a:effectLst/>
                        </a:rPr>
                        <a:t> </a:t>
                      </a:r>
                      <a:r>
                        <a:rPr lang="es-ES" sz="900" u="none" strike="noStrike" dirty="0" err="1" smtClean="0">
                          <a:effectLst/>
                        </a:rPr>
                        <a:t>Neokom</a:t>
                      </a:r>
                      <a:r>
                        <a:rPr lang="es-ES" sz="900" u="none" strike="noStrike" dirty="0" smtClean="0">
                          <a:effectLst/>
                        </a:rPr>
                        <a:t> </a:t>
                      </a:r>
                      <a:r>
                        <a:rPr lang="es-ES" sz="900" u="none" strike="noStrike" dirty="0" err="1" smtClean="0">
                          <a:effectLst/>
                        </a:rPr>
                        <a:t>proiektuak</a:t>
                      </a:r>
                      <a:r>
                        <a:rPr lang="es-ES" sz="900" u="none" strike="noStrike" baseline="0" dirty="0" smtClean="0">
                          <a:effectLst/>
                        </a:rPr>
                        <a:t>          </a:t>
                      </a:r>
                      <a:br>
                        <a:rPr lang="es-ES" sz="900" u="none" strike="noStrike" baseline="0" dirty="0" smtClean="0">
                          <a:effectLst/>
                        </a:rPr>
                      </a:br>
                      <a:r>
                        <a:rPr lang="es-ES" sz="900" u="none" strike="noStrike" dirty="0" smtClean="0">
                          <a:effectLst/>
                        </a:rPr>
                        <a:t>Proyectos </a:t>
                      </a:r>
                      <a:r>
                        <a:rPr lang="es-ES" sz="900" u="none" strike="noStrike" dirty="0" err="1">
                          <a:effectLst/>
                        </a:rPr>
                        <a:t>Life</a:t>
                      </a:r>
                      <a:r>
                        <a:rPr lang="es-ES" sz="900" u="none" strike="noStrike" dirty="0">
                          <a:effectLst/>
                        </a:rPr>
                        <a:t> </a:t>
                      </a:r>
                      <a:r>
                        <a:rPr lang="es-ES" sz="900" u="none" strike="noStrike" dirty="0" err="1">
                          <a:effectLst/>
                        </a:rPr>
                        <a:t>Neokom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 dirty="0">
                          <a:effectLst/>
                        </a:rPr>
                        <a:t>                         100.000,00 € 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 dirty="0" err="1" smtClean="0">
                          <a:effectLst/>
                        </a:rPr>
                        <a:t>Hondakinen</a:t>
                      </a:r>
                      <a:r>
                        <a:rPr lang="es-ES" sz="900" u="none" strike="noStrike" dirty="0" smtClean="0">
                          <a:effectLst/>
                        </a:rPr>
                        <a:t> </a:t>
                      </a:r>
                      <a:r>
                        <a:rPr lang="es-ES" sz="900" u="none" strike="noStrike" dirty="0" err="1" smtClean="0">
                          <a:effectLst/>
                        </a:rPr>
                        <a:t>Kontsortzioa</a:t>
                      </a:r>
                      <a:r>
                        <a:rPr lang="es-ES" sz="900" u="none" strike="noStrike" dirty="0" smtClean="0">
                          <a:effectLst/>
                        </a:rPr>
                        <a:t/>
                      </a:r>
                      <a:br>
                        <a:rPr lang="es-ES" sz="900" u="none" strike="noStrike" dirty="0" smtClean="0">
                          <a:effectLst/>
                        </a:rPr>
                      </a:br>
                      <a:r>
                        <a:rPr lang="es-ES" sz="900" u="none" strike="noStrike" dirty="0" smtClean="0">
                          <a:effectLst/>
                        </a:rPr>
                        <a:t>Consorcio </a:t>
                      </a:r>
                      <a:r>
                        <a:rPr lang="es-ES" sz="900" u="none" strike="noStrike" dirty="0">
                          <a:effectLst/>
                        </a:rPr>
                        <a:t>de Residuos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 dirty="0">
                          <a:effectLst/>
                        </a:rPr>
                        <a:t>                     6.000.000,00 € 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 dirty="0" err="1" smtClean="0">
                          <a:effectLst/>
                        </a:rPr>
                        <a:t>Besteak</a:t>
                      </a:r>
                      <a:r>
                        <a:rPr lang="es-ES" sz="900" u="none" strike="noStrike" dirty="0" smtClean="0">
                          <a:effectLst/>
                        </a:rPr>
                        <a:t> / Otros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 dirty="0">
                          <a:effectLst/>
                        </a:rPr>
                        <a:t>                         715.000,00 € 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229842"/>
              </p:ext>
            </p:extLst>
          </p:nvPr>
        </p:nvGraphicFramePr>
        <p:xfrm>
          <a:off x="428954" y="6033481"/>
          <a:ext cx="4032448" cy="74104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00916"/>
                <a:gridCol w="1831532"/>
              </a:tblGrid>
              <a:tr h="243906">
                <a:tc>
                  <a:txBody>
                    <a:bodyPr/>
                    <a:lstStyle/>
                    <a:p>
                      <a:r>
                        <a:rPr lang="es-ES" sz="1000" dirty="0" err="1" smtClean="0"/>
                        <a:t>KAPITULUA</a:t>
                      </a:r>
                      <a:endParaRPr lang="es-ES" sz="1000" dirty="0" smtClean="0"/>
                    </a:p>
                    <a:p>
                      <a:r>
                        <a:rPr lang="es-ES" sz="1000" dirty="0" smtClean="0"/>
                        <a:t>CAPÍTULO</a:t>
                      </a:r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AURREKONTUA</a:t>
                      </a:r>
                    </a:p>
                    <a:p>
                      <a:r>
                        <a:rPr lang="es-ES" sz="1000" dirty="0" smtClean="0"/>
                        <a:t>PRESUPUESTO</a:t>
                      </a:r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24390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 err="1" smtClean="0">
                          <a:effectLst/>
                        </a:rPr>
                        <a:t>Birziklapen</a:t>
                      </a:r>
                      <a:r>
                        <a:rPr lang="es-ES" sz="1100" u="none" strike="noStrike" dirty="0" smtClean="0">
                          <a:effectLst/>
                        </a:rPr>
                        <a:t> </a:t>
                      </a:r>
                      <a:r>
                        <a:rPr lang="es-ES" sz="1100" u="none" strike="noStrike" dirty="0" err="1" smtClean="0">
                          <a:effectLst/>
                        </a:rPr>
                        <a:t>O.Ca</a:t>
                      </a:r>
                      <a:r>
                        <a:rPr lang="es-ES" sz="1100" u="none" strike="noStrike" dirty="0" smtClean="0">
                          <a:effectLst/>
                        </a:rPr>
                        <a:t/>
                      </a:r>
                      <a:br>
                        <a:rPr lang="es-ES" sz="1100" u="none" strike="noStrike" dirty="0" smtClean="0">
                          <a:effectLst/>
                        </a:rPr>
                      </a:br>
                      <a:r>
                        <a:rPr lang="es-ES" sz="1100" u="none" strike="noStrike" dirty="0" smtClean="0">
                          <a:effectLst/>
                        </a:rPr>
                        <a:t>O. C </a:t>
                      </a:r>
                      <a:r>
                        <a:rPr lang="es-ES" sz="1100" u="none" strike="noStrike" dirty="0">
                          <a:effectLst/>
                        </a:rPr>
                        <a:t>de reciclaje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                </a:t>
                      </a:r>
                      <a:r>
                        <a:rPr lang="es-ES" sz="1100" u="none" strike="noStrike" dirty="0" smtClean="0">
                          <a:effectLst/>
                        </a:rPr>
                        <a:t>      </a:t>
                      </a:r>
                      <a:r>
                        <a:rPr lang="es-ES" sz="1100" u="none" strike="noStrike" dirty="0">
                          <a:effectLst/>
                        </a:rPr>
                        <a:t>234.000,00 €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3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8141117"/>
              </p:ext>
            </p:extLst>
          </p:nvPr>
        </p:nvGraphicFramePr>
        <p:xfrm>
          <a:off x="4431324" y="2364345"/>
          <a:ext cx="4712676" cy="2239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3 Flecha curvada hacia abajo"/>
          <p:cNvSpPr/>
          <p:nvPr/>
        </p:nvSpPr>
        <p:spPr>
          <a:xfrm>
            <a:off x="4436740" y="4714738"/>
            <a:ext cx="720080" cy="31221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aphicFrame>
        <p:nvGraphicFramePr>
          <p:cNvPr id="15" name="2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3869356"/>
              </p:ext>
            </p:extLst>
          </p:nvPr>
        </p:nvGraphicFramePr>
        <p:xfrm>
          <a:off x="5004048" y="4689586"/>
          <a:ext cx="4035503" cy="2095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4560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6178" y="158843"/>
            <a:ext cx="8229600" cy="612903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>
                <a:latin typeface="Lucida Sans Unique"/>
              </a:rPr>
              <a:t>2017ko </a:t>
            </a:r>
            <a:r>
              <a:rPr lang="es-ES" sz="2800" b="1" dirty="0" smtClean="0">
                <a:latin typeface="Lucida Sans Unique"/>
                <a:cs typeface="Lucida Sans Unicode" panose="020B0602030504020204" pitchFamily="34" charset="0"/>
              </a:rPr>
              <a:t>AURREKONTUA</a:t>
            </a:r>
            <a:r>
              <a:rPr lang="es-ES" sz="2800" b="1" dirty="0" smtClean="0">
                <a:latin typeface="Lucida Sans Unique"/>
              </a:rPr>
              <a:t> / PRESUPUESTO 2017</a:t>
            </a:r>
            <a:endParaRPr lang="es-ES" sz="2700" dirty="0">
              <a:latin typeface="Lucida Sans Unique"/>
            </a:endParaRPr>
          </a:p>
        </p:txBody>
      </p:sp>
      <p:sp>
        <p:nvSpPr>
          <p:cNvPr id="9" name="Título 1"/>
          <p:cNvSpPr>
            <a:spLocks noGrp="1"/>
          </p:cNvSpPr>
          <p:nvPr>
            <p:ph idx="1"/>
          </p:nvPr>
        </p:nvSpPr>
        <p:spPr>
          <a:xfrm>
            <a:off x="899592" y="1484784"/>
            <a:ext cx="7416824" cy="50405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ES" sz="2000" dirty="0" smtClean="0"/>
              <a:t>11. </a:t>
            </a:r>
            <a:r>
              <a:rPr lang="es-ES" sz="2000" dirty="0" smtClean="0">
                <a:latin typeface="+mj-lt"/>
                <a:cs typeface="Lucida Sans Unicode" panose="020B0602030504020204" pitchFamily="34" charset="0"/>
              </a:rPr>
              <a:t>Programa</a:t>
            </a:r>
            <a:r>
              <a:rPr lang="es-ES" sz="2000" dirty="0" smtClean="0">
                <a:latin typeface="+mj-lt"/>
              </a:rPr>
              <a:t>:</a:t>
            </a:r>
            <a:r>
              <a:rPr lang="es-ES" sz="2000" dirty="0" smtClean="0"/>
              <a:t> </a:t>
            </a:r>
            <a:r>
              <a:rPr lang="es-ES" sz="2000" dirty="0" err="1" smtClean="0"/>
              <a:t>Hondakin</a:t>
            </a:r>
            <a:r>
              <a:rPr lang="es-ES" sz="2000" dirty="0" smtClean="0"/>
              <a:t> eta </a:t>
            </a:r>
            <a:r>
              <a:rPr lang="es-ES" sz="2000" dirty="0" err="1" smtClean="0"/>
              <a:t>Hondartzak</a:t>
            </a:r>
            <a:r>
              <a:rPr lang="es-ES" sz="2000" dirty="0" smtClean="0"/>
              <a:t> / Programa 11: Residuos y Playas</a:t>
            </a:r>
            <a:endParaRPr lang="es-ES" sz="2000" dirty="0"/>
          </a:p>
          <a:p>
            <a:pPr marL="0" indent="0" algn="just">
              <a:buNone/>
            </a:pPr>
            <a:endParaRPr lang="eu-ES" sz="2000" dirty="0" smtClean="0"/>
          </a:p>
        </p:txBody>
      </p:sp>
      <p:cxnSp>
        <p:nvCxnSpPr>
          <p:cNvPr id="5" name="4 Conector recto"/>
          <p:cNvCxnSpPr/>
          <p:nvPr/>
        </p:nvCxnSpPr>
        <p:spPr>
          <a:xfrm>
            <a:off x="611560" y="1340768"/>
            <a:ext cx="7992888" cy="0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" y="0"/>
            <a:ext cx="612068" cy="727865"/>
          </a:xfrm>
          <a:prstGeom prst="rect">
            <a:avLst/>
          </a:prstGeom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611560" y="-99392"/>
            <a:ext cx="3667236" cy="392113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900" b="1" dirty="0" smtClean="0">
                <a:solidFill>
                  <a:schemeClr val="bg1"/>
                </a:solidFill>
              </a:rPr>
              <a:t>Ingurumeneko eta Obra Hidraulikoetako Departamentua</a:t>
            </a:r>
            <a:br>
              <a:rPr lang="es-ES" sz="900" b="1" dirty="0" smtClean="0">
                <a:solidFill>
                  <a:schemeClr val="bg1"/>
                </a:solidFill>
              </a:rPr>
            </a:br>
            <a:r>
              <a:rPr lang="es-ES" sz="900" b="1" dirty="0" smtClean="0">
                <a:solidFill>
                  <a:schemeClr val="bg1"/>
                </a:solidFill>
              </a:rPr>
              <a:t>Departamento de Medio Ambiente  y  Obras Hidráulicas</a:t>
            </a:r>
            <a:endParaRPr lang="es-ES" sz="900" b="1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13327" y="2060848"/>
            <a:ext cx="440268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HONDARTZAK / PLAYAS</a:t>
            </a:r>
            <a:endParaRPr lang="es-ES" sz="1100" b="1" u="sng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1" algn="ctr"/>
            <a:endParaRPr lang="es-ES" sz="1100" dirty="0" smtClean="0"/>
          </a:p>
          <a:p>
            <a:r>
              <a:rPr lang="es-ES" sz="1100" b="1" u="sng" dirty="0"/>
              <a:t>50. HELBURUA. </a:t>
            </a:r>
            <a:r>
              <a:rPr lang="es-ES" sz="1100" dirty="0" err="1"/>
              <a:t>Gipuzkoako</a:t>
            </a:r>
            <a:r>
              <a:rPr lang="es-ES" sz="1100" dirty="0"/>
              <a:t> </a:t>
            </a:r>
            <a:r>
              <a:rPr lang="es-ES" sz="1100" dirty="0" err="1"/>
              <a:t>hondartzak</a:t>
            </a:r>
            <a:r>
              <a:rPr lang="es-ES" sz="1100" dirty="0"/>
              <a:t> </a:t>
            </a:r>
            <a:r>
              <a:rPr lang="es-ES" sz="1100" dirty="0" err="1"/>
              <a:t>modu</a:t>
            </a:r>
            <a:r>
              <a:rPr lang="es-ES" sz="1100" dirty="0"/>
              <a:t> </a:t>
            </a:r>
            <a:r>
              <a:rPr lang="es-ES" sz="1100" dirty="0" err="1"/>
              <a:t>integralean</a:t>
            </a:r>
            <a:r>
              <a:rPr lang="es-ES" sz="1100" dirty="0"/>
              <a:t> </a:t>
            </a:r>
            <a:r>
              <a:rPr lang="es-ES" sz="1100" dirty="0" err="1"/>
              <a:t>kudeatzea</a:t>
            </a:r>
            <a:endParaRPr lang="es-ES" sz="1100" dirty="0"/>
          </a:p>
          <a:p>
            <a:r>
              <a:rPr lang="es-ES" sz="1100" b="1" u="sng" dirty="0" smtClean="0"/>
              <a:t>OBJETIVO 50</a:t>
            </a:r>
            <a:r>
              <a:rPr lang="es-ES" sz="1100" dirty="0" smtClean="0"/>
              <a:t>: Gestionar de forma integral las playas de </a:t>
            </a:r>
            <a:r>
              <a:rPr lang="es-ES" sz="1100" dirty="0" err="1" smtClean="0"/>
              <a:t>Gipuzkoa</a:t>
            </a:r>
            <a:endParaRPr lang="es-ES" sz="1100" dirty="0" smtClean="0"/>
          </a:p>
          <a:p>
            <a:pPr algn="ctr"/>
            <a:endParaRPr lang="es-ES" sz="1100" b="1" u="sng" dirty="0" smtClean="0"/>
          </a:p>
        </p:txBody>
      </p:sp>
      <p:graphicFrame>
        <p:nvGraphicFramePr>
          <p:cNvPr id="11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0452545"/>
              </p:ext>
            </p:extLst>
          </p:nvPr>
        </p:nvGraphicFramePr>
        <p:xfrm>
          <a:off x="4615805" y="2636911"/>
          <a:ext cx="4261020" cy="2648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9143999" cy="77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36687"/>
              </p:ext>
            </p:extLst>
          </p:nvPr>
        </p:nvGraphicFramePr>
        <p:xfrm>
          <a:off x="318356" y="2971934"/>
          <a:ext cx="3960440" cy="10530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161614"/>
                <a:gridCol w="1798826"/>
              </a:tblGrid>
              <a:tr h="312035">
                <a:tc>
                  <a:txBody>
                    <a:bodyPr/>
                    <a:lstStyle/>
                    <a:p>
                      <a:r>
                        <a:rPr lang="es-ES" sz="1000" dirty="0" err="1" smtClean="0"/>
                        <a:t>KAPITULUA</a:t>
                      </a:r>
                      <a:endParaRPr lang="es-ES" sz="1000" dirty="0" smtClean="0"/>
                    </a:p>
                    <a:p>
                      <a:r>
                        <a:rPr lang="es-ES" sz="1000" dirty="0" smtClean="0"/>
                        <a:t>CAPÍTULO</a:t>
                      </a:r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AURREKONTUA</a:t>
                      </a:r>
                    </a:p>
                    <a:p>
                      <a:r>
                        <a:rPr lang="es-ES" sz="1000" dirty="0" smtClean="0"/>
                        <a:t>PRESUPUESTO</a:t>
                      </a:r>
                      <a:endParaRPr lang="es-ES" sz="10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 err="1" smtClean="0">
                          <a:effectLst/>
                        </a:rPr>
                        <a:t>Hondartzen</a:t>
                      </a:r>
                      <a:r>
                        <a:rPr lang="es-ES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es-ES" sz="1100" u="none" strike="noStrike" baseline="0" dirty="0" err="1" smtClean="0">
                          <a:effectLst/>
                        </a:rPr>
                        <a:t>Kudeaketa</a:t>
                      </a:r>
                      <a:r>
                        <a:rPr lang="es-ES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es-ES" sz="1100" u="none" strike="noStrike" baseline="0" dirty="0" err="1" smtClean="0">
                          <a:effectLst/>
                        </a:rPr>
                        <a:t>Integrala</a:t>
                      </a:r>
                      <a:r>
                        <a:rPr lang="es-ES" sz="1100" u="none" strike="noStrike" baseline="0" dirty="0" smtClean="0">
                          <a:effectLst/>
                        </a:rPr>
                        <a:t/>
                      </a:r>
                      <a:br>
                        <a:rPr lang="es-ES" sz="1100" u="none" strike="noStrike" baseline="0" dirty="0" smtClean="0">
                          <a:effectLst/>
                        </a:rPr>
                      </a:br>
                      <a:r>
                        <a:rPr lang="es-ES" sz="1100" u="none" strike="noStrike" dirty="0" smtClean="0">
                          <a:effectLst/>
                        </a:rPr>
                        <a:t>Gestión Integral de las Playas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 smtClean="0">
                          <a:effectLst/>
                        </a:rPr>
                        <a:t>1.716.550 €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 err="1">
                          <a:effectLst/>
                        </a:rPr>
                        <a:t>Life</a:t>
                      </a:r>
                      <a:r>
                        <a:rPr lang="es-ES" sz="1100" u="none" strike="noStrike" dirty="0">
                          <a:effectLst/>
                        </a:rPr>
                        <a:t> </a:t>
                      </a:r>
                      <a:r>
                        <a:rPr lang="es-ES" sz="1100" u="none" strike="noStrike" dirty="0" err="1">
                          <a:effectLst/>
                        </a:rPr>
                        <a:t>Litter</a:t>
                      </a:r>
                      <a:r>
                        <a:rPr lang="es-ES" sz="1100" u="none" strike="noStrike" dirty="0">
                          <a:effectLst/>
                        </a:rPr>
                        <a:t> Marine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 smtClean="0">
                          <a:effectLst/>
                        </a:rPr>
                        <a:t>100.000 €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4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643971"/>
              </p:ext>
            </p:extLst>
          </p:nvPr>
        </p:nvGraphicFramePr>
        <p:xfrm>
          <a:off x="4067944" y="2530207"/>
          <a:ext cx="4968552" cy="2554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5" name="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82" y="4788613"/>
            <a:ext cx="1570172" cy="1133890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2077451" y="4632283"/>
            <a:ext cx="6238965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u="sng" dirty="0" smtClean="0"/>
              <a:t>LIFE LEMA: </a:t>
            </a:r>
            <a:r>
              <a:rPr lang="es-ES" sz="1100" b="1" dirty="0" smtClean="0"/>
              <a:t> </a:t>
            </a:r>
            <a:r>
              <a:rPr lang="eu-ES" sz="1100" dirty="0" smtClean="0"/>
              <a:t>Gipuzkoako Foru Aldundiko Ingurumen Departamentuak burututako proiektua, 2016an europar fondoak jasotzeko 15 ingurumen proiektuen artean aukeratua izan da.</a:t>
            </a:r>
            <a:r>
              <a:rPr lang="es-ES" sz="1100" b="1" dirty="0" smtClean="0"/>
              <a:t/>
            </a:r>
            <a:br>
              <a:rPr lang="es-ES" sz="1100" b="1" dirty="0" smtClean="0"/>
            </a:br>
            <a:r>
              <a:rPr lang="es-ES" sz="1100" dirty="0" smtClean="0"/>
              <a:t>El proyecto liderado por del Dpto. de medio Ambiente de la </a:t>
            </a:r>
            <a:r>
              <a:rPr lang="es-ES" sz="1100" dirty="0" err="1" smtClean="0"/>
              <a:t>D.F.G</a:t>
            </a:r>
            <a:r>
              <a:rPr lang="es-ES" sz="1100" dirty="0" smtClean="0"/>
              <a:t>, ha sido elegido en 2016, entre los 15 proyectos medioambientales para recibir fondos europeos.</a:t>
            </a:r>
          </a:p>
          <a:p>
            <a:endParaRPr lang="es-ES" sz="1100" dirty="0"/>
          </a:p>
          <a:p>
            <a:r>
              <a:rPr lang="es-ES" sz="1100" noProof="1" smtClean="0"/>
              <a:t>Urteak: 2016 – 2017 – 2018 Años: 2016 – </a:t>
            </a:r>
            <a:r>
              <a:rPr lang="es-ES" sz="1100" noProof="1"/>
              <a:t>2017 – </a:t>
            </a:r>
            <a:r>
              <a:rPr lang="es-ES" sz="1100" noProof="1" smtClean="0"/>
              <a:t> 2018</a:t>
            </a:r>
          </a:p>
          <a:p>
            <a:r>
              <a:rPr lang="es-ES" sz="1100" noProof="1" smtClean="0"/>
              <a:t>Aurrekontua guztira: 2.159.103 € ( EBk 1.200.000 eman) </a:t>
            </a:r>
            <a:br>
              <a:rPr lang="es-ES" sz="1100" noProof="1" smtClean="0"/>
            </a:br>
            <a:r>
              <a:rPr lang="es-ES" sz="1100" noProof="1" smtClean="0"/>
              <a:t>Presupuesto Total: 2.159.103 € ( 1.200.000 aportados por UE)</a:t>
            </a:r>
          </a:p>
          <a:p>
            <a:r>
              <a:rPr lang="es-ES" sz="1100" noProof="1" smtClean="0"/>
              <a:t>Kontsortziatutako Erakundeak / Entidades Consorciados: Diputación Foral de Gipuzkoa, AZTI, Surfrider, Ayto Biarritz, L</a:t>
            </a:r>
            <a:r>
              <a:rPr lang="es-ES" altLang="es-ES" sz="1100" noProof="1" smtClean="0"/>
              <a:t>yonnaise des Eaux y  Kostagarbia</a:t>
            </a:r>
          </a:p>
          <a:p>
            <a:pPr algn="ctr"/>
            <a:endParaRPr lang="es-ES" sz="1100" b="1" u="sng" dirty="0" smtClean="0"/>
          </a:p>
        </p:txBody>
      </p:sp>
      <p:sp>
        <p:nvSpPr>
          <p:cNvPr id="17" name="16 Flecha abajo"/>
          <p:cNvSpPr/>
          <p:nvPr/>
        </p:nvSpPr>
        <p:spPr>
          <a:xfrm>
            <a:off x="2627784" y="4149080"/>
            <a:ext cx="173698" cy="360040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242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4271</TotalTime>
  <Words>1257</Words>
  <Application>Microsoft Office PowerPoint</Application>
  <PresentationFormat>Pantailako aurkezpena (4:3)</PresentationFormat>
  <Paragraphs>393</Paragraphs>
  <Slides>17</Slides>
  <Notes>1</Notes>
  <HiddenSlides>0</HiddenSlides>
  <MMClips>0</MMClips>
  <ScaleCrop>false</ScaleCrop>
  <HeadingPairs>
    <vt:vector size="4" baseType="variant">
      <vt:variant>
        <vt:lpstr>Gaia</vt:lpstr>
      </vt:variant>
      <vt:variant>
        <vt:i4>1</vt:i4>
      </vt:variant>
      <vt:variant>
        <vt:lpstr>Diapositiben tituluak</vt:lpstr>
      </vt:variant>
      <vt:variant>
        <vt:i4>17</vt:i4>
      </vt:variant>
    </vt:vector>
  </HeadingPairs>
  <TitlesOfParts>
    <vt:vector size="18" baseType="lpstr">
      <vt:lpstr>Tema de Office</vt:lpstr>
      <vt:lpstr>PowerPoint-eko aurkezpena</vt:lpstr>
      <vt:lpstr>PowerPoint-eko aurkezpena</vt:lpstr>
      <vt:lpstr>   2017KO AURREKONTUA / PRESUPUESTO 2017</vt:lpstr>
      <vt:lpstr>   2017ko AURREKONTUA / PRESUPUESTO 2017</vt:lpstr>
      <vt:lpstr>   2017ko AURREKONTUA / PRESUPUESTO 2017</vt:lpstr>
      <vt:lpstr>   2017ko AURREKONTUA / PRESUPUESTO 2017 </vt:lpstr>
      <vt:lpstr>   2017ko AURREKONTUA / PRESUPUESTO 2017</vt:lpstr>
      <vt:lpstr>   2017ko AURREKONTUA / PRESUPUESTO 2017</vt:lpstr>
      <vt:lpstr>   2017ko AURREKONTUA / PRESUPUESTO 2017</vt:lpstr>
      <vt:lpstr>   2017ko AURREKONTUA / PRESUPUESTO 2017</vt:lpstr>
      <vt:lpstr>   2017ko AURREKONTUA / PRESUPUESTO 2017</vt:lpstr>
      <vt:lpstr>   2017ko AURREKONTUA / PRESUPUESTO 2017</vt:lpstr>
      <vt:lpstr>   2017ko AURREKONTUA / PRESUPUESTO 2017</vt:lpstr>
      <vt:lpstr>   2017ko AURREKONTUA / PRESUPUESTO 2017</vt:lpstr>
      <vt:lpstr>   2017ko AURREKONTUA / PRESUPUESTO 2017</vt:lpstr>
      <vt:lpstr>   2017ko AURREKONTUA / PRESUPUESTO 2017</vt:lpstr>
      <vt:lpstr>PowerPoint-eko aurkezpena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DEPARTAMENTUKO HELBURUAK OBJETIVOS DEL DEPARTAMENTO</dc:title>
  <dc:creator>usuario</dc:creator>
  <cp:lastModifiedBy>usuario</cp:lastModifiedBy>
  <cp:revision>359</cp:revision>
  <cp:lastPrinted>2016-11-07T16:46:35Z</cp:lastPrinted>
  <dcterms:created xsi:type="dcterms:W3CDTF">2015-09-10T10:08:17Z</dcterms:created>
  <dcterms:modified xsi:type="dcterms:W3CDTF">2016-11-08T07:49:35Z</dcterms:modified>
</cp:coreProperties>
</file>